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0" r:id="rId3"/>
    <p:sldId id="257" r:id="rId4"/>
    <p:sldId id="258" r:id="rId5"/>
    <p:sldId id="267" r:id="rId6"/>
    <p:sldId id="289" r:id="rId7"/>
    <p:sldId id="261" r:id="rId8"/>
    <p:sldId id="279" r:id="rId9"/>
    <p:sldId id="270" r:id="rId10"/>
    <p:sldId id="271" r:id="rId11"/>
    <p:sldId id="272" r:id="rId12"/>
    <p:sldId id="273" r:id="rId13"/>
    <p:sldId id="287" r:id="rId14"/>
    <p:sldId id="286" r:id="rId15"/>
    <p:sldId id="275" r:id="rId16"/>
    <p:sldId id="276" r:id="rId17"/>
    <p:sldId id="277" r:id="rId18"/>
    <p:sldId id="278" r:id="rId19"/>
    <p:sldId id="265" r:id="rId20"/>
    <p:sldId id="281" r:id="rId21"/>
    <p:sldId id="284" r:id="rId22"/>
    <p:sldId id="283" r:id="rId23"/>
    <p:sldId id="264" r:id="rId24"/>
    <p:sldId id="268" r:id="rId25"/>
    <p:sldId id="269" r:id="rId26"/>
    <p:sldId id="280" r:id="rId27"/>
    <p:sldId id="288" r:id="rId28"/>
    <p:sldId id="285" r:id="rId2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CD2B6-574C-41BA-903B-0CF7A990E8FC}" type="datetimeFigureOut">
              <a:rPr lang="sr-Latn-CS" smtClean="0"/>
              <a:pPr/>
              <a:t>27.5.2013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DD38A-DE09-40F9-A758-27CD861D6DA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DD38A-DE09-40F9-A758-27CD861D6DA0}" type="slidenum">
              <a:rPr lang="sr-Latn-CS" smtClean="0"/>
              <a:pPr/>
              <a:t>25</a:t>
            </a:fld>
            <a:endParaRPr lang="sr-Latn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A070-9C30-45A6-8AE7-35D49DB7A6D4}" type="datetimeFigureOut">
              <a:rPr lang="sr-Latn-CS" smtClean="0"/>
              <a:pPr/>
              <a:t>27.5.2013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D11A-0883-4B3D-A6BB-A47FC41376A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A070-9C30-45A6-8AE7-35D49DB7A6D4}" type="datetimeFigureOut">
              <a:rPr lang="sr-Latn-CS" smtClean="0"/>
              <a:pPr/>
              <a:t>27.5.2013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D11A-0883-4B3D-A6BB-A47FC41376A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A070-9C30-45A6-8AE7-35D49DB7A6D4}" type="datetimeFigureOut">
              <a:rPr lang="sr-Latn-CS" smtClean="0"/>
              <a:pPr/>
              <a:t>27.5.2013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D11A-0883-4B3D-A6BB-A47FC41376A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A070-9C30-45A6-8AE7-35D49DB7A6D4}" type="datetimeFigureOut">
              <a:rPr lang="sr-Latn-CS" smtClean="0"/>
              <a:pPr/>
              <a:t>27.5.2013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D11A-0883-4B3D-A6BB-A47FC41376A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A070-9C30-45A6-8AE7-35D49DB7A6D4}" type="datetimeFigureOut">
              <a:rPr lang="sr-Latn-CS" smtClean="0"/>
              <a:pPr/>
              <a:t>27.5.2013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D11A-0883-4B3D-A6BB-A47FC41376A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A070-9C30-45A6-8AE7-35D49DB7A6D4}" type="datetimeFigureOut">
              <a:rPr lang="sr-Latn-CS" smtClean="0"/>
              <a:pPr/>
              <a:t>27.5.2013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D11A-0883-4B3D-A6BB-A47FC41376A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A070-9C30-45A6-8AE7-35D49DB7A6D4}" type="datetimeFigureOut">
              <a:rPr lang="sr-Latn-CS" smtClean="0"/>
              <a:pPr/>
              <a:t>27.5.2013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D11A-0883-4B3D-A6BB-A47FC41376A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A070-9C30-45A6-8AE7-35D49DB7A6D4}" type="datetimeFigureOut">
              <a:rPr lang="sr-Latn-CS" smtClean="0"/>
              <a:pPr/>
              <a:t>27.5.2013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D11A-0883-4B3D-A6BB-A47FC41376A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A070-9C30-45A6-8AE7-35D49DB7A6D4}" type="datetimeFigureOut">
              <a:rPr lang="sr-Latn-CS" smtClean="0"/>
              <a:pPr/>
              <a:t>27.5.2013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D11A-0883-4B3D-A6BB-A47FC41376A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A070-9C30-45A6-8AE7-35D49DB7A6D4}" type="datetimeFigureOut">
              <a:rPr lang="sr-Latn-CS" smtClean="0"/>
              <a:pPr/>
              <a:t>27.5.2013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D11A-0883-4B3D-A6BB-A47FC41376A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A070-9C30-45A6-8AE7-35D49DB7A6D4}" type="datetimeFigureOut">
              <a:rPr lang="sr-Latn-CS" smtClean="0"/>
              <a:pPr/>
              <a:t>27.5.2013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D11A-0883-4B3D-A6BB-A47FC41376A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4A070-9C30-45A6-8AE7-35D49DB7A6D4}" type="datetimeFigureOut">
              <a:rPr lang="sr-Latn-CS" smtClean="0"/>
              <a:pPr/>
              <a:t>27.5.2013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ED11A-0883-4B3D-A6BB-A47FC41376A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b="1" dirty="0" smtClean="0"/>
              <a:t>Kompozitni materijali ojačani nitima</a:t>
            </a:r>
            <a:endParaRPr lang="sr-Latn-C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r-Latn-CS" b="1" smtClean="0"/>
              <a:t>Livenje kompozitnih materijala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752600"/>
            <a:ext cx="3352800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Livenje sa umešavanjem </a:t>
            </a:r>
            <a:r>
              <a:rPr lang="sr-Latn-C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niti:</a:t>
            </a:r>
            <a:endParaRPr lang="sr-Latn-C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jednostavan i jeftin proces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mešanje je potrebno za za dobijanje jednake distribucije </a:t>
            </a:r>
            <a:r>
              <a:rPr lang="sr-Latn-C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niti</a:t>
            </a: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267200" y="3152775"/>
            <a:ext cx="4876800" cy="3476625"/>
            <a:chOff x="4038600" y="2819400"/>
            <a:chExt cx="4876800" cy="3476625"/>
          </a:xfrm>
        </p:grpSpPr>
        <p:pic>
          <p:nvPicPr>
            <p:cNvPr id="2867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38600" y="3048000"/>
              <a:ext cx="4286250" cy="324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8" name="TextBox 5"/>
            <p:cNvSpPr txBox="1">
              <a:spLocks noChangeArrowheads="1"/>
            </p:cNvSpPr>
            <p:nvPr/>
          </p:nvSpPr>
          <p:spPr bwMode="auto">
            <a:xfrm>
              <a:off x="6705600" y="2819400"/>
              <a:ext cx="1752600" cy="923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CS" b="1" dirty="0">
                  <a:latin typeface="Calibri" pitchFamily="34" charset="0"/>
                </a:rPr>
                <a:t>Ubacivanje </a:t>
              </a:r>
              <a:endParaRPr lang="sr-Latn-CS" b="1" dirty="0" smtClean="0">
                <a:latin typeface="Calibri" pitchFamily="34" charset="0"/>
              </a:endParaRPr>
            </a:p>
            <a:p>
              <a:r>
                <a:rPr lang="en-US" b="1" dirty="0" smtClean="0">
                  <a:latin typeface="Calibri" pitchFamily="34" charset="0"/>
                </a:rPr>
                <a:t>n</a:t>
              </a:r>
              <a:r>
                <a:rPr lang="sr-Latn-CS" b="1" dirty="0" smtClean="0">
                  <a:latin typeface="Calibri" pitchFamily="34" charset="0"/>
                </a:rPr>
                <a:t>iti</a:t>
              </a:r>
            </a:p>
            <a:p>
              <a:endParaRPr lang="sr-Latn-CS" b="1" dirty="0">
                <a:latin typeface="Calibri" pitchFamily="34" charset="0"/>
              </a:endParaRPr>
            </a:p>
          </p:txBody>
        </p:sp>
        <p:sp>
          <p:nvSpPr>
            <p:cNvPr id="28679" name="TextBox 6"/>
            <p:cNvSpPr txBox="1">
              <a:spLocks noChangeArrowheads="1"/>
            </p:cNvSpPr>
            <p:nvPr/>
          </p:nvSpPr>
          <p:spPr bwMode="auto">
            <a:xfrm>
              <a:off x="7162800" y="3886200"/>
              <a:ext cx="17526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Sud</a:t>
              </a:r>
            </a:p>
          </p:txBody>
        </p:sp>
        <p:sp>
          <p:nvSpPr>
            <p:cNvPr id="28680" name="TextBox 7"/>
            <p:cNvSpPr txBox="1">
              <a:spLocks noChangeArrowheads="1"/>
            </p:cNvSpPr>
            <p:nvPr/>
          </p:nvSpPr>
          <p:spPr bwMode="auto">
            <a:xfrm>
              <a:off x="7162800" y="4419600"/>
              <a:ext cx="17526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Grejači</a:t>
              </a:r>
            </a:p>
          </p:txBody>
        </p:sp>
        <p:sp>
          <p:nvSpPr>
            <p:cNvPr id="28681" name="TextBox 8"/>
            <p:cNvSpPr txBox="1">
              <a:spLocks noChangeArrowheads="1"/>
            </p:cNvSpPr>
            <p:nvPr/>
          </p:nvSpPr>
          <p:spPr bwMode="auto">
            <a:xfrm>
              <a:off x="7162800" y="4763869"/>
              <a:ext cx="17526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CS" b="1" dirty="0">
                  <a:latin typeface="Calibri" pitchFamily="34" charset="0"/>
                </a:rPr>
                <a:t>Tečni kompozit</a:t>
              </a:r>
            </a:p>
          </p:txBody>
        </p:sp>
        <p:sp>
          <p:nvSpPr>
            <p:cNvPr id="28682" name="TextBox 9"/>
            <p:cNvSpPr txBox="1">
              <a:spLocks noChangeArrowheads="1"/>
            </p:cNvSpPr>
            <p:nvPr/>
          </p:nvSpPr>
          <p:spPr bwMode="auto">
            <a:xfrm>
              <a:off x="7162800" y="5105400"/>
              <a:ext cx="1447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Mešač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04800"/>
            <a:ext cx="83058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Livenje pod </a:t>
            </a:r>
            <a:r>
              <a:rPr lang="sr-Latn-C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pritiskom</a:t>
            </a:r>
            <a:endParaRPr lang="sr-Latn-C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složeniji i skuplji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proces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minimalna poroznost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dobijanje sitnozrne </a:t>
            </a:r>
            <a:r>
              <a:rPr lang="sr-Latn-C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strukture</a:t>
            </a: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746375" y="3048000"/>
            <a:ext cx="6473825" cy="3617952"/>
            <a:chOff x="2745828" y="3048000"/>
            <a:chExt cx="6474372" cy="3618170"/>
          </a:xfrm>
        </p:grpSpPr>
        <p:pic>
          <p:nvPicPr>
            <p:cNvPr id="29701" name="Picture 2"/>
            <p:cNvPicPr>
              <a:picLocks noChangeAspect="1" noChangeArrowheads="1"/>
            </p:cNvPicPr>
            <p:nvPr/>
          </p:nvPicPr>
          <p:blipFill>
            <a:blip r:embed="rId2"/>
            <a:srcRect l="3340" t="11307" r="3133" b="6714"/>
            <a:stretch>
              <a:fillRect/>
            </a:stretch>
          </p:blipFill>
          <p:spPr bwMode="auto">
            <a:xfrm>
              <a:off x="2745828" y="3048000"/>
              <a:ext cx="6474372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2" name="TextBox 6"/>
            <p:cNvSpPr txBox="1">
              <a:spLocks noChangeArrowheads="1"/>
            </p:cNvSpPr>
            <p:nvPr/>
          </p:nvSpPr>
          <p:spPr bwMode="auto">
            <a:xfrm>
              <a:off x="3733800" y="3429000"/>
              <a:ext cx="15240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Tečni metal</a:t>
              </a:r>
            </a:p>
          </p:txBody>
        </p:sp>
        <p:sp>
          <p:nvSpPr>
            <p:cNvPr id="29703" name="TextBox 7"/>
            <p:cNvSpPr txBox="1">
              <a:spLocks noChangeArrowheads="1"/>
            </p:cNvSpPr>
            <p:nvPr/>
          </p:nvSpPr>
          <p:spPr bwMode="auto">
            <a:xfrm>
              <a:off x="6096000" y="3288268"/>
              <a:ext cx="2209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r-Latn-CS" b="1">
                  <a:latin typeface="Calibri" pitchFamily="34" charset="0"/>
                </a:rPr>
                <a:t>Azot pod pritiskom</a:t>
              </a:r>
            </a:p>
          </p:txBody>
        </p:sp>
        <p:sp>
          <p:nvSpPr>
            <p:cNvPr id="29704" name="TextBox 8"/>
            <p:cNvSpPr txBox="1">
              <a:spLocks noChangeArrowheads="1"/>
            </p:cNvSpPr>
            <p:nvPr/>
          </p:nvSpPr>
          <p:spPr bwMode="auto">
            <a:xfrm>
              <a:off x="3276600" y="6019800"/>
              <a:ext cx="1524000" cy="6463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r-Latn-CS" b="1" dirty="0">
                  <a:latin typeface="Calibri" pitchFamily="34" charset="0"/>
                </a:rPr>
                <a:t>Presovane </a:t>
              </a:r>
              <a:r>
                <a:rPr lang="sr-Latn-CS" b="1" dirty="0" smtClean="0">
                  <a:latin typeface="Calibri" pitchFamily="34" charset="0"/>
                </a:rPr>
                <a:t>niti</a:t>
              </a:r>
              <a:endParaRPr lang="sr-Latn-CS" b="1" dirty="0">
                <a:latin typeface="Calibri" pitchFamily="34" charset="0"/>
              </a:endParaRPr>
            </a:p>
          </p:txBody>
        </p:sp>
        <p:sp>
          <p:nvSpPr>
            <p:cNvPr id="29705" name="TextBox 9"/>
            <p:cNvSpPr txBox="1">
              <a:spLocks noChangeArrowheads="1"/>
            </p:cNvSpPr>
            <p:nvPr/>
          </p:nvSpPr>
          <p:spPr bwMode="auto">
            <a:xfrm>
              <a:off x="6172200" y="6019800"/>
              <a:ext cx="23622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Gotov proizvod</a:t>
              </a:r>
            </a:p>
          </p:txBody>
        </p:sp>
      </p:grpSp>
      <p:sp>
        <p:nvSpPr>
          <p:cNvPr id="29700" name="TextBox 10"/>
          <p:cNvSpPr txBox="1">
            <a:spLocks noChangeArrowheads="1"/>
          </p:cNvSpPr>
          <p:nvPr/>
        </p:nvSpPr>
        <p:spPr bwMode="auto">
          <a:xfrm>
            <a:off x="228600" y="3810000"/>
            <a:ext cx="2133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800" b="1">
                <a:latin typeface="Calibri" pitchFamily="34" charset="0"/>
              </a:rPr>
              <a:t>Gasno livenje pod pritiskom:</a:t>
            </a:r>
          </a:p>
          <a:p>
            <a:endParaRPr lang="sr-Latn-CS" sz="2400" b="1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sr-Latn-CS" sz="2400" b="1">
                <a:latin typeface="Calibri" pitchFamily="34" charset="0"/>
              </a:rPr>
              <a:t>Pogodno za velike radne predmete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685800"/>
            <a:ext cx="31242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latin typeface="+mn-lt"/>
              </a:rPr>
              <a:t>Direktno livenje </a:t>
            </a:r>
            <a:r>
              <a:rPr lang="sr-Latn-CS" sz="2800" b="1" dirty="0" smtClean="0">
                <a:latin typeface="+mn-lt"/>
              </a:rPr>
              <a:t>pod pritiskom</a:t>
            </a:r>
            <a:r>
              <a:rPr lang="sr-Latn-CS" sz="2800" b="1" dirty="0">
                <a:latin typeface="+mn-lt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latin typeface="+mn-lt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potreban tačan proračun zapremine za popunu kalupa jer nema ulivnog sistema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438400" y="3200400"/>
            <a:ext cx="6553200" cy="3657600"/>
            <a:chOff x="2819400" y="0"/>
            <a:chExt cx="6019800" cy="3205163"/>
          </a:xfrm>
        </p:grpSpPr>
        <p:pic>
          <p:nvPicPr>
            <p:cNvPr id="30724" name="Picture 2"/>
            <p:cNvPicPr>
              <a:picLocks noChangeAspect="1" noChangeArrowheads="1"/>
            </p:cNvPicPr>
            <p:nvPr/>
          </p:nvPicPr>
          <p:blipFill>
            <a:blip r:embed="rId2"/>
            <a:srcRect t="9509"/>
            <a:stretch>
              <a:fillRect/>
            </a:stretch>
          </p:blipFill>
          <p:spPr bwMode="auto">
            <a:xfrm>
              <a:off x="3772262" y="304800"/>
              <a:ext cx="4990738" cy="290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5" name="TextBox 15"/>
            <p:cNvSpPr txBox="1">
              <a:spLocks noChangeArrowheads="1"/>
            </p:cNvSpPr>
            <p:nvPr/>
          </p:nvSpPr>
          <p:spPr bwMode="auto">
            <a:xfrm>
              <a:off x="7086600" y="2362200"/>
              <a:ext cx="17526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Radni sto</a:t>
              </a:r>
            </a:p>
            <a:p>
              <a:r>
                <a:rPr lang="sr-Latn-CS" b="1">
                  <a:latin typeface="Calibri" pitchFamily="34" charset="0"/>
                </a:rPr>
                <a:t>Osnovna ploča</a:t>
              </a:r>
            </a:p>
          </p:txBody>
        </p:sp>
        <p:sp>
          <p:nvSpPr>
            <p:cNvPr id="30726" name="TextBox 16"/>
            <p:cNvSpPr txBox="1">
              <a:spLocks noChangeArrowheads="1"/>
            </p:cNvSpPr>
            <p:nvPr/>
          </p:nvSpPr>
          <p:spPr bwMode="auto">
            <a:xfrm>
              <a:off x="3810000" y="2438400"/>
              <a:ext cx="1066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Izbacivač</a:t>
              </a:r>
            </a:p>
          </p:txBody>
        </p:sp>
        <p:sp>
          <p:nvSpPr>
            <p:cNvPr id="30727" name="TextBox 17"/>
            <p:cNvSpPr txBox="1">
              <a:spLocks noChangeArrowheads="1"/>
            </p:cNvSpPr>
            <p:nvPr/>
          </p:nvSpPr>
          <p:spPr bwMode="auto">
            <a:xfrm>
              <a:off x="7162800" y="926068"/>
              <a:ext cx="1066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Grejač</a:t>
              </a:r>
            </a:p>
          </p:txBody>
        </p:sp>
        <p:sp>
          <p:nvSpPr>
            <p:cNvPr id="30728" name="TextBox 18"/>
            <p:cNvSpPr txBox="1">
              <a:spLocks noChangeArrowheads="1"/>
            </p:cNvSpPr>
            <p:nvPr/>
          </p:nvSpPr>
          <p:spPr bwMode="auto">
            <a:xfrm>
              <a:off x="7162800" y="621268"/>
              <a:ext cx="1066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Kalup</a:t>
              </a:r>
            </a:p>
          </p:txBody>
        </p:sp>
        <p:sp>
          <p:nvSpPr>
            <p:cNvPr id="30729" name="TextBox 19"/>
            <p:cNvSpPr txBox="1">
              <a:spLocks noChangeArrowheads="1"/>
            </p:cNvSpPr>
            <p:nvPr/>
          </p:nvSpPr>
          <p:spPr bwMode="auto">
            <a:xfrm>
              <a:off x="7162800" y="304800"/>
              <a:ext cx="1447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Pritiskivač     </a:t>
              </a:r>
            </a:p>
          </p:txBody>
        </p:sp>
        <p:sp>
          <p:nvSpPr>
            <p:cNvPr id="30730" name="TextBox 20"/>
            <p:cNvSpPr txBox="1">
              <a:spLocks noChangeArrowheads="1"/>
            </p:cNvSpPr>
            <p:nvPr/>
          </p:nvSpPr>
          <p:spPr bwMode="auto">
            <a:xfrm>
              <a:off x="2819400" y="533400"/>
              <a:ext cx="1981200" cy="566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sr-Latn-CS" b="1" dirty="0">
                  <a:latin typeface="Calibri" pitchFamily="34" charset="0"/>
                </a:rPr>
                <a:t>Tečni metal</a:t>
              </a:r>
            </a:p>
            <a:p>
              <a:pPr algn="r"/>
              <a:r>
                <a:rPr lang="sr-Latn-CS" b="1" dirty="0">
                  <a:latin typeface="Calibri" pitchFamily="34" charset="0"/>
                </a:rPr>
                <a:t>Presovane </a:t>
              </a:r>
              <a:r>
                <a:rPr lang="sr-Latn-CS" b="1" dirty="0" smtClean="0">
                  <a:latin typeface="Calibri" pitchFamily="34" charset="0"/>
                </a:rPr>
                <a:t>niti</a:t>
              </a:r>
              <a:endParaRPr lang="sr-Latn-CS" b="1" dirty="0">
                <a:latin typeface="Calibri" pitchFamily="34" charset="0"/>
              </a:endParaRPr>
            </a:p>
          </p:txBody>
        </p:sp>
        <p:sp>
          <p:nvSpPr>
            <p:cNvPr id="30731" name="TextBox 21"/>
            <p:cNvSpPr txBox="1">
              <a:spLocks noChangeArrowheads="1"/>
            </p:cNvSpPr>
            <p:nvPr/>
          </p:nvSpPr>
          <p:spPr bwMode="auto">
            <a:xfrm>
              <a:off x="4495800" y="0"/>
              <a:ext cx="10668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sr-Latn-CS" b="1">
                  <a:latin typeface="Calibri" pitchFamily="34" charset="0"/>
                </a:rPr>
                <a:t>Dejstvo pritiska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066800"/>
            <a:ext cx="2895600" cy="3908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 smtClean="0">
                <a:latin typeface="+mn-lt"/>
              </a:rPr>
              <a:t>Indirektno </a:t>
            </a:r>
            <a:r>
              <a:rPr lang="sr-Latn-CS" sz="2800" b="1" dirty="0">
                <a:latin typeface="+mn-lt"/>
              </a:rPr>
              <a:t>livenje pod pritiskom: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latin typeface="+mn-lt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protok je kontrolisan kroz ulivni </a:t>
            </a:r>
            <a:r>
              <a:rPr lang="sr-Latn-CS" sz="2400" b="1" dirty="0" smtClean="0">
                <a:latin typeface="+mn-lt"/>
              </a:rPr>
              <a:t>sistem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 smtClean="0">
                <a:latin typeface="+mn-lt"/>
              </a:rPr>
              <a:t>pogodno za manje radne predmete složenije konguracije</a:t>
            </a:r>
            <a:endParaRPr lang="sr-Latn-CS" sz="2400" b="1" dirty="0">
              <a:latin typeface="+mn-lt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657600" y="2133600"/>
            <a:ext cx="5105400" cy="4103688"/>
            <a:chOff x="4114800" y="3212068"/>
            <a:chExt cx="4419600" cy="3645932"/>
          </a:xfrm>
        </p:grpSpPr>
        <p:pic>
          <p:nvPicPr>
            <p:cNvPr id="31748" name="Picture 3"/>
            <p:cNvPicPr>
              <a:picLocks noChangeAspect="1" noChangeArrowheads="1"/>
            </p:cNvPicPr>
            <p:nvPr/>
          </p:nvPicPr>
          <p:blipFill>
            <a:blip r:embed="rId2"/>
            <a:srcRect t="6430"/>
            <a:stretch>
              <a:fillRect/>
            </a:stretch>
          </p:blipFill>
          <p:spPr bwMode="auto">
            <a:xfrm>
              <a:off x="4114800" y="3276600"/>
              <a:ext cx="4191000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705600" y="3212068"/>
              <a:ext cx="1828800" cy="3177064"/>
              <a:chOff x="6705600" y="3212068"/>
              <a:chExt cx="1828800" cy="3177064"/>
            </a:xfrm>
          </p:grpSpPr>
          <p:sp>
            <p:nvSpPr>
              <p:cNvPr id="31750" name="TextBox 6"/>
              <p:cNvSpPr txBox="1">
                <a:spLocks noChangeArrowheads="1"/>
              </p:cNvSpPr>
              <p:nvPr/>
            </p:nvSpPr>
            <p:spPr bwMode="auto">
              <a:xfrm>
                <a:off x="6705600" y="6019800"/>
                <a:ext cx="17526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Klip</a:t>
                </a:r>
              </a:p>
            </p:txBody>
          </p:sp>
          <p:sp>
            <p:nvSpPr>
              <p:cNvPr id="31751" name="TextBox 7"/>
              <p:cNvSpPr txBox="1">
                <a:spLocks noChangeArrowheads="1"/>
              </p:cNvSpPr>
              <p:nvPr/>
            </p:nvSpPr>
            <p:spPr bwMode="auto">
              <a:xfrm>
                <a:off x="6705600" y="5486400"/>
                <a:ext cx="1752600" cy="6463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Cilindar</a:t>
                </a:r>
              </a:p>
              <a:p>
                <a:endParaRPr lang="sr-Latn-CS" b="1">
                  <a:latin typeface="Calibri" pitchFamily="34" charset="0"/>
                </a:endParaRPr>
              </a:p>
            </p:txBody>
          </p:sp>
          <p:sp>
            <p:nvSpPr>
              <p:cNvPr id="31752" name="TextBox 8"/>
              <p:cNvSpPr txBox="1">
                <a:spLocks noChangeArrowheads="1"/>
              </p:cNvSpPr>
              <p:nvPr/>
            </p:nvSpPr>
            <p:spPr bwMode="auto">
              <a:xfrm>
                <a:off x="6781800" y="4191000"/>
                <a:ext cx="17526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Kalup</a:t>
                </a:r>
              </a:p>
            </p:txBody>
          </p:sp>
          <p:sp>
            <p:nvSpPr>
              <p:cNvPr id="31753" name="TextBox 9"/>
              <p:cNvSpPr txBox="1">
                <a:spLocks noChangeArrowheads="1"/>
              </p:cNvSpPr>
              <p:nvPr/>
            </p:nvSpPr>
            <p:spPr bwMode="auto">
              <a:xfrm>
                <a:off x="6781800" y="3821668"/>
                <a:ext cx="17526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Odlivci</a:t>
                </a:r>
              </a:p>
            </p:txBody>
          </p:sp>
          <p:sp>
            <p:nvSpPr>
              <p:cNvPr id="31754" name="TextBox 10"/>
              <p:cNvSpPr txBox="1">
                <a:spLocks noChangeArrowheads="1"/>
              </p:cNvSpPr>
              <p:nvPr/>
            </p:nvSpPr>
            <p:spPr bwMode="auto">
              <a:xfrm>
                <a:off x="6781800" y="3212068"/>
                <a:ext cx="17526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Jezgra</a:t>
                </a:r>
              </a:p>
            </p:txBody>
          </p:sp>
          <p:sp>
            <p:nvSpPr>
              <p:cNvPr id="31755" name="TextBox 11"/>
              <p:cNvSpPr txBox="1">
                <a:spLocks noChangeArrowheads="1"/>
              </p:cNvSpPr>
              <p:nvPr/>
            </p:nvSpPr>
            <p:spPr bwMode="auto">
              <a:xfrm>
                <a:off x="6781800" y="4724400"/>
                <a:ext cx="1752600" cy="6463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Usmeravanje tečnog metala</a:t>
                </a: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sr-Latn-CS" b="1" dirty="0" smtClean="0"/>
              <a:t>Klasično livenje pod pritiskom (brizganje ili ekstruzija):</a:t>
            </a:r>
            <a:endParaRPr lang="sr-Latn-CS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990600" y="3316069"/>
            <a:ext cx="7010400" cy="2932331"/>
            <a:chOff x="990600" y="2971800"/>
            <a:chExt cx="7010400" cy="2932331"/>
          </a:xfrm>
        </p:grpSpPr>
        <p:grpSp>
          <p:nvGrpSpPr>
            <p:cNvPr id="4" name="Group 3"/>
            <p:cNvGrpSpPr/>
            <p:nvPr/>
          </p:nvGrpSpPr>
          <p:grpSpPr>
            <a:xfrm>
              <a:off x="990600" y="2971800"/>
              <a:ext cx="7010400" cy="2932331"/>
              <a:chOff x="762000" y="3505200"/>
              <a:chExt cx="7010400" cy="2932331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676400" y="3505200"/>
                <a:ext cx="5519738" cy="289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6" name="Group 15"/>
              <p:cNvGrpSpPr/>
              <p:nvPr/>
            </p:nvGrpSpPr>
            <p:grpSpPr>
              <a:xfrm>
                <a:off x="762000" y="3657600"/>
                <a:ext cx="7010400" cy="2779931"/>
                <a:chOff x="762000" y="3657600"/>
                <a:chExt cx="7010400" cy="2779931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4953000" y="3657600"/>
                  <a:ext cx="1752600" cy="381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 smtClean="0"/>
                    <a:t>Kalup</a:t>
                  </a:r>
                  <a:endParaRPr lang="sr-Latn-CS" b="1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6477000" y="4572000"/>
                  <a:ext cx="1295400" cy="9233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sr-Latn-CS" b="1" dirty="0" smtClean="0"/>
                </a:p>
                <a:p>
                  <a:pPr algn="ctr"/>
                  <a:r>
                    <a:rPr lang="sr-Latn-CS" b="1" dirty="0" smtClean="0"/>
                    <a:t>Izbijači</a:t>
                  </a:r>
                </a:p>
                <a:p>
                  <a:pPr algn="ctr"/>
                  <a:endParaRPr lang="sr-Latn-CS" b="1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5410200" y="5943600"/>
                  <a:ext cx="7620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 smtClean="0"/>
                    <a:t>Dizna</a:t>
                  </a:r>
                  <a:endParaRPr lang="sr-Latn-CS" b="1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3962400" y="4343400"/>
                  <a:ext cx="7620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 smtClean="0"/>
                    <a:t>Levak</a:t>
                  </a:r>
                  <a:endParaRPr lang="sr-Latn-CS" b="1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62000" y="4343400"/>
                  <a:ext cx="1676400" cy="6463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 smtClean="0"/>
                    <a:t>Polimerne granule+vlakna</a:t>
                  </a:r>
                  <a:endParaRPr lang="sr-Latn-CS" b="1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3048000" y="5943600"/>
                  <a:ext cx="6858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 smtClean="0"/>
                    <a:t>Vijak</a:t>
                  </a:r>
                  <a:endParaRPr lang="sr-Latn-CS" b="1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495800" y="5638800"/>
                  <a:ext cx="9144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 smtClean="0"/>
                    <a:t>Konus</a:t>
                  </a:r>
                  <a:endParaRPr lang="sr-Latn-CS" b="1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962400" y="5943600"/>
                  <a:ext cx="9144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 smtClean="0"/>
                    <a:t>Cilindar</a:t>
                  </a:r>
                  <a:endParaRPr lang="sr-Latn-CS" b="1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4876800" y="5943600"/>
                  <a:ext cx="53340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1600200" y="5791200"/>
                  <a:ext cx="1371600" cy="6463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 smtClean="0"/>
                    <a:t>Obrtno kretanje</a:t>
                  </a:r>
                  <a:endParaRPr lang="sr-Latn-CS" b="1" dirty="0"/>
                </a:p>
              </p:txBody>
            </p:sp>
          </p:grpSp>
        </p:grpSp>
        <p:sp>
          <p:nvSpPr>
            <p:cNvPr id="18" name="Rectangle 17"/>
            <p:cNvSpPr/>
            <p:nvPr/>
          </p:nvSpPr>
          <p:spPr>
            <a:xfrm>
              <a:off x="990600" y="3124200"/>
              <a:ext cx="4648200" cy="1295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3124200" y="3581400"/>
              <a:ext cx="457200" cy="60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62200" y="30480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Tečni metal i niti</a:t>
              </a:r>
              <a:endParaRPr lang="sr-Latn-CS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86200" y="4953000"/>
              <a:ext cx="381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62000" y="20574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/>
              <a:t>Obezbeđeno je usmeravanje niti prolaskom kroz diznu, čime se postižu željene mehaničke karakteristike u određenom pravcu.</a:t>
            </a:r>
            <a:endParaRPr lang="sr-Latn-CS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4114800" cy="1143000"/>
          </a:xfrm>
        </p:spPr>
        <p:txBody>
          <a:bodyPr/>
          <a:lstStyle/>
          <a:p>
            <a:pPr eaLnBrk="1" hangingPunct="1"/>
            <a:r>
              <a:rPr lang="sr-Latn-CS" b="1" smtClean="0"/>
              <a:t>Sinterovanje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05000" y="4495800"/>
            <a:ext cx="5638800" cy="2590800"/>
            <a:chOff x="2743200" y="1295400"/>
            <a:chExt cx="3352800" cy="1466910"/>
          </a:xfrm>
        </p:grpSpPr>
        <p:pic>
          <p:nvPicPr>
            <p:cNvPr id="32773" name="Picture 2"/>
            <p:cNvPicPr>
              <a:picLocks noChangeAspect="1" noChangeArrowheads="1"/>
            </p:cNvPicPr>
            <p:nvPr/>
          </p:nvPicPr>
          <p:blipFill>
            <a:blip r:embed="rId2"/>
            <a:srcRect l="1781" t="19379" r="3973" b="27034"/>
            <a:stretch>
              <a:fillRect/>
            </a:stretch>
          </p:blipFill>
          <p:spPr bwMode="auto">
            <a:xfrm>
              <a:off x="2819400" y="1295400"/>
              <a:ext cx="3276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4" name="TextBox 4"/>
            <p:cNvSpPr txBox="1">
              <a:spLocks noChangeArrowheads="1"/>
            </p:cNvSpPr>
            <p:nvPr/>
          </p:nvSpPr>
          <p:spPr bwMode="auto">
            <a:xfrm>
              <a:off x="2743200" y="2362200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sz="2000" b="1">
                  <a:latin typeface="Calibri" pitchFamily="34" charset="0"/>
                </a:rPr>
                <a:t>čestice</a:t>
              </a:r>
            </a:p>
          </p:txBody>
        </p:sp>
        <p:sp>
          <p:nvSpPr>
            <p:cNvPr id="32775" name="TextBox 5"/>
            <p:cNvSpPr txBox="1">
              <a:spLocks noChangeArrowheads="1"/>
            </p:cNvSpPr>
            <p:nvPr/>
          </p:nvSpPr>
          <p:spPr bwMode="auto">
            <a:xfrm>
              <a:off x="4114800" y="2362200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sz="2000" b="1">
                  <a:latin typeface="Calibri" pitchFamily="34" charset="0"/>
                </a:rPr>
                <a:t>pore</a:t>
              </a:r>
            </a:p>
          </p:txBody>
        </p:sp>
      </p:grpSp>
      <p:sp>
        <p:nvSpPr>
          <p:cNvPr id="32772" name="TextBox 14"/>
          <p:cNvSpPr txBox="1">
            <a:spLocks noChangeArrowheads="1"/>
          </p:cNvSpPr>
          <p:nvPr/>
        </p:nvSpPr>
        <p:spPr bwMode="auto">
          <a:xfrm>
            <a:off x="609600" y="1447800"/>
            <a:ext cx="7772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Latn-CS" sz="3200" b="1">
                <a:latin typeface="Calibri" pitchFamily="34" charset="0"/>
              </a:rPr>
              <a:t>Konvencionalno sinterovanje</a:t>
            </a:r>
          </a:p>
          <a:p>
            <a:pPr>
              <a:buFont typeface="Arial" charset="0"/>
              <a:buChar char="•"/>
            </a:pPr>
            <a:endParaRPr lang="sr-Latn-CS" sz="3200" b="1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sr-Latn-CS" sz="3200" b="1">
                <a:latin typeface="Calibri" pitchFamily="34" charset="0"/>
              </a:rPr>
              <a:t>Izostatičko sinterovanje</a:t>
            </a:r>
          </a:p>
          <a:p>
            <a:pPr>
              <a:buFont typeface="Arial" charset="0"/>
              <a:buChar char="•"/>
            </a:pPr>
            <a:endParaRPr lang="sr-Latn-CS" sz="3200" b="1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sr-Latn-CS" sz="3200" b="1">
                <a:latin typeface="Calibri" pitchFamily="34" charset="0"/>
              </a:rPr>
              <a:t>Sinterovanje istiskivanjem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895600" y="1524000"/>
            <a:ext cx="6248400" cy="5181600"/>
            <a:chOff x="-533400" y="2286000"/>
            <a:chExt cx="4722628" cy="4305300"/>
          </a:xfrm>
        </p:grpSpPr>
        <p:pic>
          <p:nvPicPr>
            <p:cNvPr id="33796" name="Picture 3"/>
            <p:cNvPicPr>
              <a:picLocks noChangeAspect="1" noChangeArrowheads="1"/>
            </p:cNvPicPr>
            <p:nvPr/>
          </p:nvPicPr>
          <p:blipFill>
            <a:blip r:embed="rId2"/>
            <a:srcRect l="13100" t="12483" r="13100" b="4759"/>
            <a:stretch>
              <a:fillRect/>
            </a:stretch>
          </p:blipFill>
          <p:spPr bwMode="auto">
            <a:xfrm>
              <a:off x="304800" y="2362200"/>
              <a:ext cx="2819400" cy="422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7" name="TextBox 8"/>
            <p:cNvSpPr txBox="1">
              <a:spLocks noChangeArrowheads="1"/>
            </p:cNvSpPr>
            <p:nvPr/>
          </p:nvSpPr>
          <p:spPr bwMode="auto">
            <a:xfrm>
              <a:off x="1371600" y="2286000"/>
              <a:ext cx="7620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gornji žig</a:t>
              </a:r>
            </a:p>
          </p:txBody>
        </p:sp>
        <p:sp>
          <p:nvSpPr>
            <p:cNvPr id="33798" name="TextBox 9"/>
            <p:cNvSpPr txBox="1">
              <a:spLocks noChangeArrowheads="1"/>
            </p:cNvSpPr>
            <p:nvPr/>
          </p:nvSpPr>
          <p:spPr bwMode="auto">
            <a:xfrm>
              <a:off x="1219200" y="3849469"/>
              <a:ext cx="9906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donji žig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33799" name="TextBox 10"/>
            <p:cNvSpPr txBox="1">
              <a:spLocks noChangeArrowheads="1"/>
            </p:cNvSpPr>
            <p:nvPr/>
          </p:nvSpPr>
          <p:spPr bwMode="auto">
            <a:xfrm>
              <a:off x="-533400" y="3200400"/>
              <a:ext cx="685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prah</a:t>
              </a:r>
            </a:p>
          </p:txBody>
        </p:sp>
        <p:sp>
          <p:nvSpPr>
            <p:cNvPr id="33800" name="TextBox 11"/>
            <p:cNvSpPr txBox="1">
              <a:spLocks noChangeArrowheads="1"/>
            </p:cNvSpPr>
            <p:nvPr/>
          </p:nvSpPr>
          <p:spPr bwMode="auto">
            <a:xfrm>
              <a:off x="2667000" y="4038600"/>
              <a:ext cx="1143000" cy="6137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zagrejana</a:t>
              </a:r>
            </a:p>
            <a:p>
              <a:r>
                <a:rPr lang="sr-Latn-CS" b="1">
                  <a:latin typeface="Calibri" pitchFamily="34" charset="0"/>
                </a:rPr>
                <a:t>matrica</a:t>
              </a:r>
            </a:p>
          </p:txBody>
        </p:sp>
        <p:sp>
          <p:nvSpPr>
            <p:cNvPr id="33801" name="TextBox 12"/>
            <p:cNvSpPr txBox="1">
              <a:spLocks noChangeArrowheads="1"/>
            </p:cNvSpPr>
            <p:nvPr/>
          </p:nvSpPr>
          <p:spPr bwMode="auto">
            <a:xfrm>
              <a:off x="3048000" y="3124200"/>
              <a:ext cx="1141228" cy="3068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CS" b="1" dirty="0">
                  <a:latin typeface="Calibri" pitchFamily="34" charset="0"/>
                </a:rPr>
                <a:t>sinterovanje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4800" y="304800"/>
            <a:ext cx="45720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Konvencionalno sinterovanje: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jednostavan proces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neravnomeran pritisak i raspored poroznosti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663575"/>
            <a:ext cx="3048000" cy="3662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Izostatičko sinterovanje (HIP-hot isostatic pressing):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Ravnomerno dejstvo pritiska sa svih strana i ravnomerna poroznost proizvoda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892550" y="2743200"/>
            <a:ext cx="4870450" cy="3581400"/>
            <a:chOff x="3892923" y="2743200"/>
            <a:chExt cx="4870077" cy="3581400"/>
          </a:xfrm>
        </p:grpSpPr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2"/>
            <a:srcRect l="10336" t="17877" r="9044" b="6145"/>
            <a:stretch>
              <a:fillRect/>
            </a:stretch>
          </p:blipFill>
          <p:spPr bwMode="auto">
            <a:xfrm>
              <a:off x="3892923" y="2743200"/>
              <a:ext cx="4108077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1" name="TextBox 6"/>
            <p:cNvSpPr txBox="1">
              <a:spLocks noChangeArrowheads="1"/>
            </p:cNvSpPr>
            <p:nvPr/>
          </p:nvSpPr>
          <p:spPr bwMode="auto">
            <a:xfrm>
              <a:off x="6858000" y="3810000"/>
              <a:ext cx="1905000" cy="923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Argon pod pritiskom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34822" name="TextBox 7"/>
            <p:cNvSpPr txBox="1">
              <a:spLocks noChangeArrowheads="1"/>
            </p:cNvSpPr>
            <p:nvPr/>
          </p:nvSpPr>
          <p:spPr bwMode="auto">
            <a:xfrm>
              <a:off x="6934200" y="4484132"/>
              <a:ext cx="16002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Radni predmet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34823" name="TextBox 8"/>
            <p:cNvSpPr txBox="1">
              <a:spLocks noChangeArrowheads="1"/>
            </p:cNvSpPr>
            <p:nvPr/>
          </p:nvSpPr>
          <p:spPr bwMode="auto">
            <a:xfrm>
              <a:off x="7010400" y="5040868"/>
              <a:ext cx="16002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Čelični lim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34824" name="TextBox 9"/>
            <p:cNvSpPr txBox="1">
              <a:spLocks noChangeArrowheads="1"/>
            </p:cNvSpPr>
            <p:nvPr/>
          </p:nvSpPr>
          <p:spPr bwMode="auto">
            <a:xfrm>
              <a:off x="7010400" y="5602069"/>
              <a:ext cx="16002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Zagrejana komora</a:t>
              </a:r>
            </a:p>
          </p:txBody>
        </p:sp>
        <p:sp>
          <p:nvSpPr>
            <p:cNvPr id="34825" name="TextBox 21"/>
            <p:cNvSpPr txBox="1">
              <a:spLocks noChangeArrowheads="1"/>
            </p:cNvSpPr>
            <p:nvPr/>
          </p:nvSpPr>
          <p:spPr bwMode="auto">
            <a:xfrm>
              <a:off x="4876800" y="2971800"/>
              <a:ext cx="9906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Pritisak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24200" y="2362200"/>
            <a:ext cx="5791200" cy="4270375"/>
            <a:chOff x="3429000" y="2782669"/>
            <a:chExt cx="5334000" cy="4001852"/>
          </a:xfrm>
        </p:grpSpPr>
        <p:pic>
          <p:nvPicPr>
            <p:cNvPr id="35844" name="Picture 5"/>
            <p:cNvPicPr>
              <a:picLocks noChangeAspect="1" noChangeArrowheads="1"/>
            </p:cNvPicPr>
            <p:nvPr/>
          </p:nvPicPr>
          <p:blipFill>
            <a:blip r:embed="rId2"/>
            <a:srcRect l="3383" t="13232" r="1903" b="5206"/>
            <a:stretch>
              <a:fillRect/>
            </a:stretch>
          </p:blipFill>
          <p:spPr bwMode="auto">
            <a:xfrm>
              <a:off x="3962400" y="2819400"/>
              <a:ext cx="4724400" cy="3965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5" name="TextBox 5"/>
            <p:cNvSpPr txBox="1">
              <a:spLocks noChangeArrowheads="1"/>
            </p:cNvSpPr>
            <p:nvPr/>
          </p:nvSpPr>
          <p:spPr bwMode="auto">
            <a:xfrm>
              <a:off x="3505200" y="2782669"/>
              <a:ext cx="1524000" cy="6056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 i="1" dirty="0">
                  <a:latin typeface="Calibri" pitchFamily="34" charset="0"/>
                </a:rPr>
                <a:t>Istosmerno istiskivanje</a:t>
              </a:r>
            </a:p>
          </p:txBody>
        </p:sp>
        <p:sp>
          <p:nvSpPr>
            <p:cNvPr id="35846" name="TextBox 6"/>
            <p:cNvSpPr txBox="1">
              <a:spLocks noChangeArrowheads="1"/>
            </p:cNvSpPr>
            <p:nvPr/>
          </p:nvSpPr>
          <p:spPr bwMode="auto">
            <a:xfrm>
              <a:off x="3429000" y="4953000"/>
              <a:ext cx="1828800" cy="6056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 i="1" dirty="0">
                  <a:latin typeface="Calibri" pitchFamily="34" charset="0"/>
                </a:rPr>
                <a:t>Suprotnosmerno istiskivanje</a:t>
              </a:r>
            </a:p>
          </p:txBody>
        </p:sp>
        <p:sp>
          <p:nvSpPr>
            <p:cNvPr id="35847" name="TextBox 7"/>
            <p:cNvSpPr txBox="1">
              <a:spLocks noChangeArrowheads="1"/>
            </p:cNvSpPr>
            <p:nvPr/>
          </p:nvSpPr>
          <p:spPr bwMode="auto">
            <a:xfrm>
              <a:off x="3429000" y="4038600"/>
              <a:ext cx="1828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Gotov proizvod</a:t>
              </a:r>
            </a:p>
          </p:txBody>
        </p:sp>
        <p:sp>
          <p:nvSpPr>
            <p:cNvPr id="35848" name="TextBox 8"/>
            <p:cNvSpPr txBox="1">
              <a:spLocks noChangeArrowheads="1"/>
            </p:cNvSpPr>
            <p:nvPr/>
          </p:nvSpPr>
          <p:spPr bwMode="auto">
            <a:xfrm>
              <a:off x="8077200" y="3516868"/>
              <a:ext cx="685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Klip</a:t>
              </a:r>
            </a:p>
          </p:txBody>
        </p:sp>
        <p:sp>
          <p:nvSpPr>
            <p:cNvPr id="35849" name="TextBox 9"/>
            <p:cNvSpPr txBox="1">
              <a:spLocks noChangeArrowheads="1"/>
            </p:cNvSpPr>
            <p:nvPr/>
          </p:nvSpPr>
          <p:spPr bwMode="auto">
            <a:xfrm>
              <a:off x="5791200" y="4572000"/>
              <a:ext cx="11430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Matrica</a:t>
              </a:r>
            </a:p>
          </p:txBody>
        </p:sp>
        <p:sp>
          <p:nvSpPr>
            <p:cNvPr id="35850" name="TextBox 10"/>
            <p:cNvSpPr txBox="1">
              <a:spLocks noChangeArrowheads="1"/>
            </p:cNvSpPr>
            <p:nvPr/>
          </p:nvSpPr>
          <p:spPr bwMode="auto">
            <a:xfrm>
              <a:off x="4724400" y="3276600"/>
              <a:ext cx="5334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Žig</a:t>
              </a:r>
            </a:p>
          </p:txBody>
        </p:sp>
        <p:sp>
          <p:nvSpPr>
            <p:cNvPr id="35851" name="TextBox 11"/>
            <p:cNvSpPr txBox="1">
              <a:spLocks noChangeArrowheads="1"/>
            </p:cNvSpPr>
            <p:nvPr/>
          </p:nvSpPr>
          <p:spPr bwMode="auto">
            <a:xfrm>
              <a:off x="5867400" y="3505200"/>
              <a:ext cx="685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Prah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4800" y="304800"/>
            <a:ext cx="35814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Sinterovanje istiskivanjem: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pogodno za specifične oblike radnih predmeta (izduženi oblik)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/>
              <a:t>Usmeravanje niti tokom procesa proizvodnje kompozitnog materijala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Postiže se na tri načina: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Klasičnim livenjem pod pritiskom (prolaskom kroz diznu) – brizganjem ili ekstruzijom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Magnetnim putem.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Plastičnom deformacijom (dubokim izvlačenjem) gasno, direktno ili indirektno livenog radnog predmeta</a:t>
            </a:r>
          </a:p>
          <a:p>
            <a:pPr marL="514350" indent="-514350">
              <a:buAutoNum type="arabicPeriod"/>
            </a:pPr>
            <a:endParaRPr lang="sr-Latn-C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sr-Latn-CS" b="1" smtClean="0"/>
              <a:t>Podela kompozitnih materijala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2667000" cy="38862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600" b="1" dirty="0" smtClean="0"/>
              <a:t>PARTIKULITNI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600" b="1" dirty="0" smtClean="0"/>
              <a:t>(OJAČANI ČESTICAMA)</a:t>
            </a:r>
          </a:p>
          <a:p>
            <a:pPr marL="341313" lvl="1" indent="-341313">
              <a:buFont typeface="Arial" pitchFamily="34" charset="0"/>
              <a:buChar char="•"/>
              <a:defRPr/>
            </a:pPr>
            <a:r>
              <a:rPr lang="sr-Latn-CS" sz="2400" b="1" dirty="0" smtClean="0"/>
              <a:t>Konvencionalni partikulitni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 smtClean="0"/>
              <a:t>Disperziono ojačani</a:t>
            </a:r>
            <a:r>
              <a:rPr lang="sr-Latn-CS" dirty="0" smtClean="0"/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 smtClean="0"/>
              <a:t>Partikulitni nanokompoziti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38400" y="2514600"/>
            <a:ext cx="2286000" cy="37338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400" b="1" dirty="0">
                <a:latin typeface="+mn-lt"/>
              </a:rPr>
              <a:t>OJAČANI VLAKNIMA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2400" b="1" dirty="0">
              <a:latin typeface="+mn-lt"/>
            </a:endParaRP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Diskontinualna vlakna</a:t>
            </a: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Kontinualna vlakna</a:t>
            </a: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Ojačani </a:t>
            </a:r>
            <a:r>
              <a:rPr lang="sr-Latn-CS" sz="2400" b="1" dirty="0" smtClean="0">
                <a:latin typeface="+mn-lt"/>
              </a:rPr>
              <a:t>nitima</a:t>
            </a:r>
            <a:endParaRPr lang="sr-Latn-CS" sz="2400" dirty="0">
              <a:latin typeface="+mn-lt"/>
            </a:endParaRPr>
          </a:p>
        </p:txBody>
      </p:sp>
      <p:sp>
        <p:nvSpPr>
          <p:cNvPr id="7173" name="Content Placeholder 2"/>
          <p:cNvSpPr txBox="1">
            <a:spLocks/>
          </p:cNvSpPr>
          <p:nvPr/>
        </p:nvSpPr>
        <p:spPr bwMode="auto">
          <a:xfrm>
            <a:off x="4876800" y="2590800"/>
            <a:ext cx="1752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r-Latn-CS" sz="2400" b="1">
                <a:latin typeface="Calibri" pitchFamily="34" charset="0"/>
              </a:rPr>
              <a:t>LAMINATNI</a:t>
            </a:r>
            <a:r>
              <a:rPr lang="sr-Latn-CS" sz="3200">
                <a:latin typeface="Calibri" pitchFamily="34" charset="0"/>
              </a:rPr>
              <a:t>	</a:t>
            </a:r>
          </a:p>
        </p:txBody>
      </p:sp>
      <p:sp>
        <p:nvSpPr>
          <p:cNvPr id="8" name="Right Arrow 7"/>
          <p:cNvSpPr/>
          <p:nvPr/>
        </p:nvSpPr>
        <p:spPr>
          <a:xfrm rot="6479994">
            <a:off x="3467100" y="1627188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9" name="Right Arrow 8"/>
          <p:cNvSpPr/>
          <p:nvPr/>
        </p:nvSpPr>
        <p:spPr>
          <a:xfrm rot="8644597">
            <a:off x="1457325" y="1716088"/>
            <a:ext cx="234632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0" name="Right Arrow 9"/>
          <p:cNvSpPr/>
          <p:nvPr/>
        </p:nvSpPr>
        <p:spPr>
          <a:xfrm rot="4085004">
            <a:off x="4778375" y="1644651"/>
            <a:ext cx="1381125" cy="381000"/>
          </a:xfrm>
          <a:prstGeom prst="rightArrow">
            <a:avLst>
              <a:gd name="adj1" fmla="val 553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1" name="Oval 10"/>
          <p:cNvSpPr/>
          <p:nvPr/>
        </p:nvSpPr>
        <p:spPr>
          <a:xfrm>
            <a:off x="2362200" y="5181600"/>
            <a:ext cx="2362200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2" name="Right Arrow 11"/>
          <p:cNvSpPr/>
          <p:nvPr/>
        </p:nvSpPr>
        <p:spPr>
          <a:xfrm rot="2123552">
            <a:off x="5837238" y="1711325"/>
            <a:ext cx="234791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7179" name="Content Placeholder 2"/>
          <p:cNvSpPr txBox="1">
            <a:spLocks/>
          </p:cNvSpPr>
          <p:nvPr/>
        </p:nvSpPr>
        <p:spPr bwMode="auto">
          <a:xfrm>
            <a:off x="6858000" y="2590800"/>
            <a:ext cx="2209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r-Latn-CS" sz="2400" b="1">
                <a:latin typeface="Calibri" pitchFamily="34" charset="0"/>
              </a:rPr>
              <a:t>KOMBINOVANI</a:t>
            </a:r>
            <a:r>
              <a:rPr lang="sr-Latn-CS" sz="3200"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70237"/>
            <a:ext cx="8229600" cy="3535363"/>
          </a:xfrm>
        </p:spPr>
        <p:txBody>
          <a:bodyPr/>
          <a:lstStyle/>
          <a:p>
            <a:r>
              <a:rPr lang="sr-Latn-CS" dirty="0" smtClean="0"/>
              <a:t>Metode infiltracije: 1. Parna infiltracija</a:t>
            </a:r>
          </a:p>
          <a:p>
            <a:pPr>
              <a:buNone/>
            </a:pPr>
            <a:r>
              <a:rPr lang="sr-Latn-CS" dirty="0" smtClean="0"/>
              <a:t>				         2. Infiltracija tečne faze</a:t>
            </a:r>
            <a:endParaRPr lang="sr-Latn-C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b="1" dirty="0" smtClean="0"/>
              <a:t>Dobijanje kompozitnih materijala sa keramičkom osnovom ojačanih nitima</a:t>
            </a:r>
            <a:endParaRPr lang="sr-Latn-C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Parna infiltracija</a:t>
            </a:r>
            <a:endParaRPr lang="sr-Latn-CS" dirty="0"/>
          </a:p>
        </p:txBody>
      </p:sp>
      <p:grpSp>
        <p:nvGrpSpPr>
          <p:cNvPr id="3" name="Group 12"/>
          <p:cNvGrpSpPr/>
          <p:nvPr/>
        </p:nvGrpSpPr>
        <p:grpSpPr>
          <a:xfrm>
            <a:off x="2133600" y="2849939"/>
            <a:ext cx="5029200" cy="4008061"/>
            <a:chOff x="1447800" y="2630269"/>
            <a:chExt cx="5029200" cy="4008061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95600" y="3200400"/>
              <a:ext cx="35814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3962400" y="2819400"/>
              <a:ext cx="1295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Gas </a:t>
              </a:r>
              <a:endParaRPr lang="sr-Latn-C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2400" y="5715000"/>
              <a:ext cx="137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Para – reakcioni gasovi </a:t>
              </a:r>
              <a:endParaRPr lang="sr-Latn-C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05400" y="5726668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Tečno hlađenje</a:t>
              </a:r>
              <a:endParaRPr lang="sr-Latn-C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3200" y="5791200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Hladno dno kalupa</a:t>
              </a:r>
              <a:endParaRPr lang="sr-Latn-C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81200" y="2630269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Indukciono zagrevanje</a:t>
              </a:r>
              <a:endParaRPr lang="sr-Latn-C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4000" y="3429000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Topli zid kalupa</a:t>
              </a:r>
              <a:endParaRPr lang="sr-Latn-C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7800" y="4059198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Niti</a:t>
              </a:r>
              <a:endParaRPr lang="sr-Latn-C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28800" y="4495800"/>
              <a:ext cx="1371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Grafitni kalup</a:t>
              </a:r>
              <a:endParaRPr lang="sr-Latn-CS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09600" y="1295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Nakon infiltracije reakcionih gasova između niti, dolazi do hemijske reakcije i deponovanja osnove na niti.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Infiltracija tečne faze</a:t>
            </a:r>
            <a:endParaRPr lang="sr-Latn-C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371600"/>
            <a:ext cx="82296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800" b="1" dirty="0" smtClean="0"/>
              <a:t>Tečna keramika (najčešće staklo), uvodi se u kalup sa nitima.</a:t>
            </a:r>
          </a:p>
          <a:p>
            <a:r>
              <a:rPr lang="sr-Latn-CS" sz="1800" b="1" dirty="0" smtClean="0"/>
              <a:t>Reakciona tečna infiltracija podrazumeva uvođenje tečnog silicijuma u kalup sa nitima i nanetim ugljenikom. U kalupu dolazi do reakcije između C i Si i formira se SiC.</a:t>
            </a:r>
            <a:endParaRPr lang="sr-Latn-CS" sz="1800" b="1" dirty="0"/>
          </a:p>
        </p:txBody>
      </p:sp>
      <p:grpSp>
        <p:nvGrpSpPr>
          <p:cNvPr id="3" name="Group 16"/>
          <p:cNvGrpSpPr/>
          <p:nvPr/>
        </p:nvGrpSpPr>
        <p:grpSpPr>
          <a:xfrm>
            <a:off x="1676400" y="3039070"/>
            <a:ext cx="4876800" cy="3264932"/>
            <a:chOff x="1676400" y="3039070"/>
            <a:chExt cx="4876800" cy="3264932"/>
          </a:xfrm>
        </p:grpSpPr>
        <p:grpSp>
          <p:nvGrpSpPr>
            <p:cNvPr id="5" name="Group 4"/>
            <p:cNvGrpSpPr/>
            <p:nvPr/>
          </p:nvGrpSpPr>
          <p:grpSpPr>
            <a:xfrm>
              <a:off x="1676400" y="3039070"/>
              <a:ext cx="4876800" cy="3264932"/>
              <a:chOff x="1219200" y="2819400"/>
              <a:chExt cx="4876800" cy="3264932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048000" y="3200400"/>
                <a:ext cx="3048000" cy="259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962400" y="2819400"/>
                <a:ext cx="12954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Višak Si </a:t>
                </a:r>
                <a:endParaRPr lang="sr-Latn-CS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962400" y="5715000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Tečni Si</a:t>
                </a:r>
                <a:endParaRPr lang="sr-Latn-CS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19200" y="3590330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Niti impregnirane sa ugljenikom</a:t>
                </a:r>
                <a:endParaRPr lang="sr-Latn-CS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828800" y="4504730"/>
                <a:ext cx="13716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Kalup</a:t>
                </a:r>
                <a:endParaRPr lang="sr-Latn-CS" b="1" dirty="0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4343400" y="5486400"/>
              <a:ext cx="2286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91200" y="5486400"/>
              <a:ext cx="2286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18" name="Right Arrow 17"/>
          <p:cNvSpPr/>
          <p:nvPr/>
        </p:nvSpPr>
        <p:spPr>
          <a:xfrm rot="2394525">
            <a:off x="2559509" y="2626720"/>
            <a:ext cx="990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>
            <a:normAutofit fontScale="92500"/>
          </a:bodyPr>
          <a:lstStyle/>
          <a:p>
            <a:r>
              <a:rPr lang="sr-Latn-CS" b="1" dirty="0" smtClean="0"/>
              <a:t>Automobilska industrija (metalna osnova)</a:t>
            </a:r>
          </a:p>
          <a:p>
            <a:endParaRPr lang="sr-Latn-CS" b="1" dirty="0" smtClean="0"/>
          </a:p>
          <a:p>
            <a:r>
              <a:rPr lang="sr-Latn-CS" b="1" dirty="0" smtClean="0"/>
              <a:t>Rezni alati (keramička osnova)</a:t>
            </a:r>
          </a:p>
          <a:p>
            <a:r>
              <a:rPr lang="sr-Latn-CS" b="1" dirty="0" smtClean="0"/>
              <a:t>Komponente gasnih turbina (keramička osnova)</a:t>
            </a:r>
          </a:p>
          <a:p>
            <a:r>
              <a:rPr lang="sr-Latn-CS" b="1" dirty="0" smtClean="0"/>
              <a:t>Filteri za fluide na visokim temperaturama (keramička osnova)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/>
              <a:t>Primena kompozitnih materijala ojačanih nitima</a:t>
            </a:r>
            <a:endParaRPr lang="sr-Latn-CS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sr-Latn-CS" sz="2800" b="1" dirty="0" smtClean="0"/>
              <a:t>Osnovna primena – klipovi motora SUS.</a:t>
            </a:r>
          </a:p>
          <a:p>
            <a:r>
              <a:rPr lang="sr-Latn-CS" sz="2800" b="1" dirty="0" smtClean="0"/>
              <a:t>Najčešće sa osnovom tipa legure aluminijuma.</a:t>
            </a:r>
          </a:p>
          <a:p>
            <a:r>
              <a:rPr lang="sr-Latn-CS" sz="2800" b="1" dirty="0" smtClean="0"/>
              <a:t>Prednost su visoke mehaničke osobine na sobnoj i povišenim temperaturama. Ta razlika se u odnosu na kratka vlakna smanjuje sa porastom temperature.</a:t>
            </a:r>
            <a:endParaRPr lang="sr-Latn-CS" sz="28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sr-Latn-CS" b="1" dirty="0" smtClean="0"/>
              <a:t>Kompozitni materijali sa metalnom osnovom ojačani nitima Al</a:t>
            </a:r>
            <a:r>
              <a:rPr lang="sr-Latn-CS" b="1" baseline="-25000" dirty="0" smtClean="0"/>
              <a:t>2</a:t>
            </a:r>
            <a:r>
              <a:rPr lang="sr-Latn-CS" b="1" dirty="0" smtClean="0"/>
              <a:t>O</a:t>
            </a:r>
            <a:r>
              <a:rPr lang="sr-Latn-CS" b="1" baseline="-25000" dirty="0" smtClean="0"/>
              <a:t>3</a:t>
            </a:r>
            <a:r>
              <a:rPr lang="sr-Latn-CS" b="1" dirty="0" smtClean="0"/>
              <a:t> ili SiC</a:t>
            </a:r>
            <a:endParaRPr lang="sr-Latn-C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4419600" y="1828800"/>
            <a:ext cx="4495800" cy="4857929"/>
            <a:chOff x="152400" y="1676400"/>
            <a:chExt cx="4495800" cy="485792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200" y="1676400"/>
              <a:ext cx="31242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1600200" y="4953000"/>
              <a:ext cx="1828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Temperatura [</a:t>
              </a:r>
              <a:r>
                <a:rPr lang="sr-Latn-CS" b="1" baseline="30000" dirty="0" smtClean="0"/>
                <a:t>o</a:t>
              </a:r>
              <a:r>
                <a:rPr lang="sr-Latn-CS" b="1" dirty="0" smtClean="0"/>
                <a:t>C]</a:t>
              </a:r>
              <a:endParaRPr lang="sr-Latn-CS" b="1" baseline="30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" y="1944469"/>
              <a:ext cx="461665" cy="2398931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sr-Latn-CS" b="1" dirty="0" smtClean="0"/>
                <a:t>Zatezna čvrstoća [MPa]</a:t>
              </a:r>
              <a:endParaRPr lang="sr-Latn-C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400" y="5334000"/>
              <a:ext cx="4495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a-Legura AlSi12CuMg ojačana sa 20% SiC niti</a:t>
              </a:r>
            </a:p>
            <a:p>
              <a:r>
                <a:rPr lang="sr-Latn-CS" b="1" dirty="0" smtClean="0"/>
                <a:t>b-Legura AlSi12CuMg ojačana sa 20% Al</a:t>
              </a:r>
              <a:r>
                <a:rPr lang="sr-Latn-CS" b="1" baseline="-25000" dirty="0" smtClean="0"/>
                <a:t>2</a:t>
              </a:r>
              <a:r>
                <a:rPr lang="sr-Latn-CS" b="1" dirty="0" smtClean="0"/>
                <a:t>O</a:t>
              </a:r>
              <a:r>
                <a:rPr lang="sr-Latn-CS" b="1" baseline="-25000" dirty="0" smtClean="0"/>
                <a:t>3</a:t>
              </a:r>
              <a:r>
                <a:rPr lang="sr-Latn-CS" b="1" dirty="0" smtClean="0"/>
                <a:t> kratkih vlakana</a:t>
              </a:r>
            </a:p>
            <a:p>
              <a:r>
                <a:rPr lang="sr-Latn-CS" b="1" dirty="0" smtClean="0"/>
                <a:t>c-Legura AlSi12CuMg</a:t>
              </a:r>
              <a:endParaRPr lang="sr-Latn-CS" b="1" dirty="0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5897563"/>
          </a:xfrm>
        </p:spPr>
        <p:txBody>
          <a:bodyPr/>
          <a:lstStyle/>
          <a:p>
            <a:r>
              <a:rPr lang="sr-Latn-CS" dirty="0" smtClean="0"/>
              <a:t>Osnova tipa legure magnezijuma – eksperimentalna faza, alternativa su disperziono ojačane legure Mg.</a:t>
            </a:r>
            <a:endParaRPr lang="sr-Latn-C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824990"/>
          <a:ext cx="8610600" cy="267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855"/>
                <a:gridCol w="1845129"/>
                <a:gridCol w="1845129"/>
                <a:gridCol w="1581539"/>
                <a:gridCol w="1317948"/>
              </a:tblGrid>
              <a:tr h="476250">
                <a:tc>
                  <a:txBody>
                    <a:bodyPr/>
                    <a:lstStyle/>
                    <a:p>
                      <a:r>
                        <a:rPr lang="sr-Latn-CS" dirty="0" smtClean="0"/>
                        <a:t>Materijal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Gustina [g/cm</a:t>
                      </a:r>
                      <a:r>
                        <a:rPr lang="sr-Latn-CS" baseline="30000" dirty="0" smtClean="0"/>
                        <a:t>3</a:t>
                      </a:r>
                      <a:r>
                        <a:rPr lang="sr-Latn-CS" dirty="0" smtClean="0"/>
                        <a:t>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Modul elastičnosti E [GPa]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Zatezna čvrstoća Rm [MPa]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Izduženje [%]</a:t>
                      </a:r>
                      <a:endParaRPr lang="sr-Latn-CS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sr-Latn-CS" dirty="0" smtClean="0"/>
                        <a:t>Leg. Mg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1,80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186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16</a:t>
                      </a:r>
                      <a:endParaRPr lang="sr-Latn-CS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sr-Latn-CS" dirty="0" smtClean="0"/>
                        <a:t>Leg. Mg+10%</a:t>
                      </a:r>
                    </a:p>
                    <a:p>
                      <a:r>
                        <a:rPr lang="sr-Latn-CS" dirty="0" smtClean="0"/>
                        <a:t>SiC niti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1,94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70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358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1,5</a:t>
                      </a:r>
                      <a:endParaRPr lang="sr-Latn-CS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sr-Latn-CS" dirty="0" smtClean="0"/>
                        <a:t>Leg. Mg+30% SiC niti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2,22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448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0,9</a:t>
                      </a:r>
                      <a:endParaRPr lang="sr-Latn-C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46482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r-Latn-C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Leg.Mg</a:t>
            </a:r>
            <a:r>
              <a:rPr kumimoji="0" lang="sr-Latn-C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disperziono ojačana sa </a:t>
            </a:r>
            <a:r>
              <a:rPr kumimoji="0" lang="sr-Latn-C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 SiC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r-Latn-C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 dobijanja: livenje pod pritiskom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r-Latn-C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Karakteristike:	-modul elastičnosti E=102 GPa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r-Latn-C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-gustina </a:t>
            </a:r>
            <a:r>
              <a:rPr kumimoji="0" lang="sr-Latn-C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=2,59 g/cm</a:t>
            </a:r>
            <a:r>
              <a:rPr kumimoji="0" lang="sr-Latn-CS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3</a:t>
            </a:r>
            <a:endParaRPr kumimoji="0" lang="sr-Latn-C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r-Latn-C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				-čvrstoća R</a:t>
            </a:r>
            <a:r>
              <a:rPr kumimoji="0" lang="sr-Latn-CS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m</a:t>
            </a:r>
            <a:r>
              <a:rPr kumimoji="0" lang="sr-Latn-C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=503 MPa, R</a:t>
            </a:r>
            <a:r>
              <a:rPr kumimoji="0" lang="sr-Latn-CS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p0,2%</a:t>
            </a:r>
            <a:r>
              <a:rPr kumimoji="0" lang="sr-Latn-C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=426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r-Latn-C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				-izduženje A=1,3 %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/>
              <a:t>Keramika</a:t>
            </a:r>
            <a:r>
              <a:rPr lang="sr-Latn-CS" sz="2000" b="1" baseline="-25000" dirty="0" smtClean="0"/>
              <a:t> </a:t>
            </a:r>
            <a:r>
              <a:rPr lang="sr-Latn-CS" sz="2000" b="1" dirty="0" smtClean="0"/>
              <a:t>ojačana nitima SiC: rezni alati, komponente gasnih turbina, filteri za fluide na visokim temperaturama, itd</a:t>
            </a:r>
            <a:r>
              <a:rPr lang="sr-Latn-CS" sz="2400" b="1" dirty="0" smtClean="0"/>
              <a:t>.</a:t>
            </a:r>
            <a:endParaRPr lang="sr-Latn-C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84912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Al</a:t>
                      </a:r>
                      <a:r>
                        <a:rPr lang="sr-Latn-CS" baseline="-25000" dirty="0" smtClean="0"/>
                        <a:t>2</a:t>
                      </a:r>
                      <a:r>
                        <a:rPr lang="sr-Latn-CS" baseline="0" dirty="0" smtClean="0"/>
                        <a:t>O</a:t>
                      </a:r>
                      <a:r>
                        <a:rPr lang="sr-Latn-CS" baseline="-25000" dirty="0" smtClean="0"/>
                        <a:t>3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Al</a:t>
                      </a:r>
                      <a:r>
                        <a:rPr lang="sr-Latn-CS" baseline="-25000" dirty="0" smtClean="0"/>
                        <a:t>2</a:t>
                      </a:r>
                      <a:r>
                        <a:rPr lang="sr-Latn-CS" baseline="0" dirty="0" smtClean="0"/>
                        <a:t>O</a:t>
                      </a:r>
                      <a:r>
                        <a:rPr lang="sr-Latn-CS" baseline="-25000" dirty="0" smtClean="0"/>
                        <a:t>3</a:t>
                      </a:r>
                      <a:r>
                        <a:rPr lang="sr-Latn-CS" baseline="0" dirty="0" smtClean="0"/>
                        <a:t> + 25 % SiC niti</a:t>
                      </a:r>
                      <a:endParaRPr lang="sr-Latn-C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Gustina [g/cm</a:t>
                      </a:r>
                      <a:r>
                        <a:rPr lang="sr-Latn-CS" baseline="30000" dirty="0" smtClean="0"/>
                        <a:t>3</a:t>
                      </a:r>
                      <a:r>
                        <a:rPr lang="sr-Latn-CS" dirty="0" smtClean="0"/>
                        <a:t>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3,9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3,7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Modul elastičnosti [GPa]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380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390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Savojna čvrstoća </a:t>
                      </a:r>
                      <a:r>
                        <a:rPr lang="sr-Latn-CS" baseline="0" dirty="0" smtClean="0">
                          <a:sym typeface="Symbol"/>
                        </a:rPr>
                        <a:t>[MPa]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~330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900*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Žilavost loma</a:t>
                      </a:r>
                      <a:r>
                        <a:rPr lang="sr-Latn-CS" baseline="0" dirty="0" smtClean="0"/>
                        <a:t> [MPa</a:t>
                      </a:r>
                      <a:r>
                        <a:rPr lang="sr-Latn-CS" baseline="0" dirty="0" smtClean="0">
                          <a:sym typeface="Symbol"/>
                        </a:rPr>
                        <a:t>m</a:t>
                      </a:r>
                      <a:r>
                        <a:rPr lang="sr-Latn-CS" baseline="0" dirty="0" smtClean="0"/>
                        <a:t>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3,5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8**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smtClean="0"/>
                        <a:t>Koeficijent toplotne</a:t>
                      </a:r>
                      <a:r>
                        <a:rPr lang="sr-Latn-CS" baseline="0" smtClean="0"/>
                        <a:t> </a:t>
                      </a:r>
                      <a:r>
                        <a:rPr lang="sr-Latn-CS" dirty="0" smtClean="0"/>
                        <a:t>ekspanzije</a:t>
                      </a:r>
                      <a:r>
                        <a:rPr lang="sr-Latn-CS" baseline="0" dirty="0" smtClean="0"/>
                        <a:t> [1</a:t>
                      </a:r>
                      <a:r>
                        <a:rPr lang="sr-Latn-CS" baseline="30000" dirty="0" smtClean="0"/>
                        <a:t>/o</a:t>
                      </a:r>
                      <a:r>
                        <a:rPr lang="sr-Latn-CS" baseline="0" dirty="0" smtClean="0"/>
                        <a:t>C]</a:t>
                      </a:r>
                      <a:endParaRPr lang="sr-Latn-C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8,1x10</a:t>
                      </a:r>
                      <a:r>
                        <a:rPr lang="sr-Latn-CS" baseline="30000" dirty="0" smtClean="0"/>
                        <a:t>-6</a:t>
                      </a:r>
                      <a:endParaRPr lang="sr-Latn-CS" dirty="0" smtClean="0"/>
                    </a:p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6x10</a:t>
                      </a:r>
                      <a:r>
                        <a:rPr lang="sr-Latn-CS" baseline="30000" dirty="0" smtClean="0"/>
                        <a:t>-6</a:t>
                      </a:r>
                      <a:endParaRPr lang="sr-Latn-C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Kompozitni materijali sa keramičkom osnovom ojačani nitima SiC</a:t>
            </a:r>
            <a:endParaRPr kumimoji="0" lang="sr-Latn-C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000" t="47000" r="48750" b="28000"/>
          <a:stretch>
            <a:fillRect/>
          </a:stretch>
        </p:blipFill>
        <p:spPr bwMode="auto">
          <a:xfrm>
            <a:off x="3486912" y="4343400"/>
            <a:ext cx="56570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4438471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* Nanokompozit Al</a:t>
            </a:r>
            <a:r>
              <a:rPr lang="sr-Latn-CS" baseline="-25000" dirty="0" smtClean="0"/>
              <a:t>2</a:t>
            </a:r>
            <a:r>
              <a:rPr lang="sr-Latn-CS" dirty="0" smtClean="0"/>
              <a:t>O</a:t>
            </a:r>
            <a:r>
              <a:rPr lang="sr-Latn-CS" baseline="-25000" dirty="0" smtClean="0"/>
              <a:t>3</a:t>
            </a:r>
            <a:r>
              <a:rPr lang="sr-Latn-CS" dirty="0" smtClean="0"/>
              <a:t>+SiC  ima savojnu čvrstoću 760 – 1000 MPa</a:t>
            </a:r>
          </a:p>
          <a:p>
            <a:r>
              <a:rPr lang="sr-Latn-CS" dirty="0" smtClean="0"/>
              <a:t>** Nanokompozit Al</a:t>
            </a:r>
            <a:r>
              <a:rPr lang="sr-Latn-CS" baseline="-25000" dirty="0" smtClean="0"/>
              <a:t>2</a:t>
            </a:r>
            <a:r>
              <a:rPr lang="sr-Latn-CS" dirty="0" smtClean="0"/>
              <a:t>O</a:t>
            </a:r>
            <a:r>
              <a:rPr lang="sr-Latn-CS" baseline="-25000" dirty="0" smtClean="0"/>
              <a:t>3</a:t>
            </a:r>
            <a:r>
              <a:rPr lang="sr-Latn-CS" dirty="0" smtClean="0"/>
              <a:t>+SiC ima žilavost loma 4,7 – 4,8 MPa</a:t>
            </a:r>
            <a:r>
              <a:rPr lang="sr-Latn-CS" dirty="0" smtClean="0">
                <a:sym typeface="Symbol"/>
              </a:rPr>
              <a:t>m</a:t>
            </a:r>
            <a:r>
              <a:rPr lang="sr-Latn-CS" dirty="0" smtClean="0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798" y="2286000"/>
          <a:ext cx="8610602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086"/>
                <a:gridCol w="1230086"/>
                <a:gridCol w="1230086"/>
                <a:gridCol w="1230086"/>
                <a:gridCol w="1230086"/>
                <a:gridCol w="1230086"/>
                <a:gridCol w="1230086"/>
              </a:tblGrid>
              <a:tr h="457200">
                <a:tc rowSpan="2">
                  <a:txBody>
                    <a:bodyPr/>
                    <a:lstStyle/>
                    <a:p>
                      <a:r>
                        <a:rPr lang="sr-Latn-CS" dirty="0" smtClean="0"/>
                        <a:t>Osnova</a:t>
                      </a:r>
                      <a:endParaRPr lang="sr-Latn-C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sr-Latn-CS" dirty="0" smtClean="0"/>
                        <a:t>Tip i sadržaj niti</a:t>
                      </a:r>
                      <a:endParaRPr lang="sr-Latn-C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sr-Latn-CS" dirty="0" smtClean="0"/>
                        <a:t>Savojna čvrstoća [MPa]</a:t>
                      </a:r>
                      <a:endParaRPr lang="sr-Latn-C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sr-Latn-CS" dirty="0" smtClean="0"/>
                        <a:t>Žlavost loma [MPa</a:t>
                      </a:r>
                      <a:r>
                        <a:rPr lang="sr-Latn-CS" dirty="0" smtClean="0">
                          <a:sym typeface="Symbol"/>
                        </a:rPr>
                        <a:t>m</a:t>
                      </a:r>
                      <a:r>
                        <a:rPr lang="sr-Latn-CS" dirty="0" smtClean="0"/>
                        <a:t>]</a:t>
                      </a:r>
                      <a:endParaRPr lang="sr-Latn-CS" dirty="0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r-Latn-C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sr-Latn-CS" sz="1800" b="1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sr-Latn-C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sr-Latn-C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r-Latn-C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  <a:r>
                        <a:rPr lang="sr-Latn-CS" sz="1800" b="1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sr-Latn-C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sr-Latn-C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r-Latn-C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1200</a:t>
                      </a:r>
                      <a:r>
                        <a:rPr lang="sr-Latn-CS" sz="1800" b="1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sr-Latn-C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sr-Latn-C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r-Latn-C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1400</a:t>
                      </a:r>
                      <a:r>
                        <a:rPr lang="sr-Latn-CS" sz="1800" b="1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sr-Latn-C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sr-Latn-C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Al</a:t>
                      </a:r>
                      <a:r>
                        <a:rPr lang="sr-Latn-CS" baseline="-25000" dirty="0" smtClean="0"/>
                        <a:t>2</a:t>
                      </a:r>
                      <a:r>
                        <a:rPr lang="sr-Latn-CS" baseline="0" dirty="0" smtClean="0"/>
                        <a:t>O</a:t>
                      </a:r>
                      <a:r>
                        <a:rPr lang="sr-Latn-CS" baseline="-25000" dirty="0" smtClean="0"/>
                        <a:t>3</a:t>
                      </a:r>
                      <a:endParaRPr lang="sr-Latn-C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300-400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4-5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10% SiC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450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320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6,1-7,1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20% SiC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650-800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570-775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410-550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7,5-9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30% SiC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700-800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8,5-10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sr-Latn-CS" dirty="0" smtClean="0"/>
                        <a:t>SiO</a:t>
                      </a:r>
                      <a:r>
                        <a:rPr lang="sr-Latn-CS" baseline="-25000" dirty="0" smtClean="0"/>
                        <a:t>2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77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20% SiC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127-190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3,8-5,5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sr-Latn-CS" baseline="0" dirty="0" smtClean="0">
                          <a:solidFill>
                            <a:schemeClr val="tx1"/>
                          </a:solidFill>
                        </a:rPr>
                        <a:t>Si</a:t>
                      </a:r>
                      <a:r>
                        <a:rPr lang="sr-Latn-CS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sr-Latn-CS" baseline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sr-Latn-CS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r-Latn-C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770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585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490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4,6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30% SiC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975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820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600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260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6,4</a:t>
                      </a:r>
                      <a:endParaRPr lang="sr-Latn-C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685800"/>
            <a:ext cx="7162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3000" b="1" dirty="0" smtClean="0"/>
              <a:t>Osnova Al</a:t>
            </a:r>
            <a:r>
              <a:rPr lang="sr-Latn-CS" sz="3000" b="1" baseline="-25000" dirty="0" smtClean="0"/>
              <a:t>2</a:t>
            </a:r>
            <a:r>
              <a:rPr lang="sr-Latn-CS" sz="3000" b="1" dirty="0" smtClean="0"/>
              <a:t>O</a:t>
            </a:r>
            <a:r>
              <a:rPr lang="sr-Latn-CS" sz="3000" b="1" baseline="-25000" dirty="0" smtClean="0"/>
              <a:t>3</a:t>
            </a:r>
            <a:r>
              <a:rPr lang="sr-Latn-CS" sz="3000" b="1" dirty="0" smtClean="0"/>
              <a:t>, SiO</a:t>
            </a:r>
            <a:r>
              <a:rPr lang="sr-Latn-CS" sz="3000" b="1" baseline="-25000" dirty="0" smtClean="0"/>
              <a:t>2</a:t>
            </a:r>
            <a:r>
              <a:rPr lang="sr-Latn-CS" sz="3000" b="1" dirty="0" smtClean="0"/>
              <a:t>, Si</a:t>
            </a:r>
            <a:r>
              <a:rPr lang="sr-Latn-CS" sz="3000" b="1" baseline="-25000" dirty="0" smtClean="0"/>
              <a:t>3</a:t>
            </a:r>
            <a:r>
              <a:rPr lang="sr-Latn-CS" sz="3000" b="1" dirty="0" smtClean="0"/>
              <a:t>N</a:t>
            </a:r>
            <a:r>
              <a:rPr lang="sr-Latn-CS" sz="3000" b="1" baseline="-25000" dirty="0" smtClean="0"/>
              <a:t>4 </a:t>
            </a:r>
            <a:r>
              <a:rPr lang="sr-Latn-CS" sz="3000" b="1" dirty="0" smtClean="0"/>
              <a:t>+ niti SiC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Pitanja iz kompozitnih materijala ojačanih nitima:</a:t>
            </a:r>
          </a:p>
          <a:p>
            <a:pPr marL="0" indent="0">
              <a:buNone/>
            </a:pPr>
            <a:endParaRPr lang="sr-Latn-CS" b="1" dirty="0" smtClean="0">
              <a:solidFill>
                <a:schemeClr val="tx2"/>
              </a:solidFill>
            </a:endParaRPr>
          </a:p>
          <a:p>
            <a:pPr marL="514350" indent="-514350">
              <a:buAutoNum type="arabicPeriod"/>
            </a:pPr>
            <a:r>
              <a:rPr lang="sr-Latn-CS" b="1" dirty="0" smtClean="0">
                <a:solidFill>
                  <a:schemeClr val="tx2"/>
                </a:solidFill>
              </a:rPr>
              <a:t>Šta su to niti?</a:t>
            </a:r>
          </a:p>
          <a:p>
            <a:pPr marL="514350" indent="-514350">
              <a:buAutoNum type="arabicPeriod"/>
            </a:pPr>
            <a:r>
              <a:rPr lang="sr-Latn-CS" b="1" dirty="0" smtClean="0">
                <a:solidFill>
                  <a:schemeClr val="tx2"/>
                </a:solidFill>
              </a:rPr>
              <a:t>Specifičnosti ojačavanja nitima?</a:t>
            </a:r>
          </a:p>
          <a:p>
            <a:pPr marL="514350" indent="-514350">
              <a:buAutoNum type="arabicPeriod"/>
            </a:pPr>
            <a:r>
              <a:rPr lang="sr-Latn-CS" b="1" dirty="0" smtClean="0">
                <a:solidFill>
                  <a:schemeClr val="tx2"/>
                </a:solidFill>
              </a:rPr>
              <a:t>Dobijanje niti?</a:t>
            </a:r>
          </a:p>
          <a:p>
            <a:pPr marL="514350" indent="-514350">
              <a:buAutoNum type="arabicPeriod"/>
            </a:pPr>
            <a:r>
              <a:rPr lang="sr-Latn-CS" b="1" dirty="0" smtClean="0">
                <a:solidFill>
                  <a:schemeClr val="tx2"/>
                </a:solidFill>
              </a:rPr>
              <a:t>Dobijanje kompozitnih materijala ojačanih nitima?</a:t>
            </a:r>
          </a:p>
          <a:p>
            <a:pPr marL="514350" indent="-514350">
              <a:buAutoNum type="arabicPeriod"/>
            </a:pPr>
            <a:r>
              <a:rPr lang="sr-Latn-CS" b="1" dirty="0" smtClean="0">
                <a:solidFill>
                  <a:schemeClr val="tx2"/>
                </a:solidFill>
              </a:rPr>
              <a:t>Kompozitni materijali sa metalnom osnovom ojačani nitima?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r-Latn-CS" b="1" dirty="0" smtClean="0">
                <a:solidFill>
                  <a:schemeClr val="tx2"/>
                </a:solidFill>
              </a:rPr>
              <a:t>Kompozitni materijali sa keramičkom osnovom ojačani nitima?</a:t>
            </a:r>
          </a:p>
          <a:p>
            <a:pPr marL="514350" indent="-514350">
              <a:buAutoNum type="arabicPeriod"/>
            </a:pPr>
            <a:endParaRPr lang="sr-Latn-C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/>
              <a:t>Niti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sr-Latn-CS" dirty="0" smtClean="0"/>
              <a:t>Niti su diskontinualna vlakna prečnika reda veličine ispod ili oko 1 </a:t>
            </a:r>
            <a:r>
              <a:rPr lang="sr-Latn-CS" dirty="0" smtClean="0">
                <a:sym typeface="Symbol"/>
              </a:rPr>
              <a:t>m, sa vrlo malim sadržajem ili bez dislokacija.</a:t>
            </a:r>
          </a:p>
          <a:p>
            <a:r>
              <a:rPr lang="sr-Latn-CS" dirty="0" smtClean="0">
                <a:sym typeface="Symbol"/>
              </a:rPr>
              <a:t>Zbog malog prečnika, dužina može biti relativno mala – odnos dužine i prečnika je 100 – 1000.</a:t>
            </a:r>
          </a:p>
          <a:p>
            <a:r>
              <a:rPr lang="sr-Latn-CS" dirty="0" smtClean="0">
                <a:sym typeface="Symbol"/>
              </a:rPr>
              <a:t>Mali prečnik i dimenzije obezbeđuju kombinaciju visokih mehaničkih karakteristika i tehnologičnosti.</a:t>
            </a:r>
          </a:p>
          <a:p>
            <a:r>
              <a:rPr lang="sr-Latn-CS" dirty="0" smtClean="0">
                <a:sym typeface="Symbol"/>
              </a:rPr>
              <a:t>Problem predstavlja mogućnost udisanja niti.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/>
              <a:t>Specifičnosti ojačavanja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sr-Latn-CS" dirty="0" smtClean="0"/>
              <a:t>Relativno visok stepen ojačavanja se postiže zbog visokih mehaničkih osobina niti (sa vrlo malo ili bez dislokacija).</a:t>
            </a:r>
          </a:p>
          <a:p>
            <a:r>
              <a:rPr lang="sr-Latn-CS" dirty="0" smtClean="0"/>
              <a:t>Sadržaj niti je na nivou disperziono ojačanih kompozitnih materijala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Čvrstoća</a:t>
            </a:r>
            <a:r>
              <a:rPr lang="en-US" dirty="0" smtClean="0"/>
              <a:t> je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nivou</a:t>
            </a:r>
            <a:r>
              <a:rPr lang="en-US" dirty="0" smtClean="0"/>
              <a:t>, </a:t>
            </a:r>
            <a:r>
              <a:rPr lang="en-US" dirty="0" err="1" smtClean="0"/>
              <a:t>duktilnost</a:t>
            </a:r>
            <a:r>
              <a:rPr lang="en-US" dirty="0" smtClean="0"/>
              <a:t> je </a:t>
            </a:r>
            <a:r>
              <a:rPr lang="en-US" dirty="0" err="1" smtClean="0"/>
              <a:t>ispod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je </a:t>
            </a:r>
            <a:r>
              <a:rPr lang="en-US" dirty="0" err="1" smtClean="0"/>
              <a:t>žilavost</a:t>
            </a:r>
            <a:r>
              <a:rPr lang="en-US" dirty="0" smtClean="0"/>
              <a:t> </a:t>
            </a:r>
            <a:r>
              <a:rPr lang="en-US" dirty="0" err="1" smtClean="0"/>
              <a:t>loma</a:t>
            </a:r>
            <a:r>
              <a:rPr lang="en-US" dirty="0" smtClean="0"/>
              <a:t> </a:t>
            </a:r>
            <a:r>
              <a:rPr lang="en-US" dirty="0" err="1" smtClean="0"/>
              <a:t>iznad</a:t>
            </a:r>
            <a:r>
              <a:rPr lang="en-US" dirty="0" smtClean="0"/>
              <a:t> </a:t>
            </a:r>
            <a:r>
              <a:rPr lang="en-US" dirty="0" err="1" smtClean="0"/>
              <a:t>disperziono</a:t>
            </a:r>
            <a:r>
              <a:rPr lang="en-US" dirty="0" smtClean="0"/>
              <a:t> </a:t>
            </a:r>
            <a:r>
              <a:rPr lang="en-US" dirty="0" err="1" smtClean="0"/>
              <a:t>ojačanih</a:t>
            </a:r>
            <a:r>
              <a:rPr lang="en-US" dirty="0" smtClean="0"/>
              <a:t> </a:t>
            </a:r>
            <a:r>
              <a:rPr lang="en-US" dirty="0" err="1" smtClean="0"/>
              <a:t>kompozitnih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.</a:t>
            </a:r>
            <a:endParaRPr lang="sr-Latn-C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Latn-CS" i="1" dirty="0" smtClean="0"/>
              <a:t>l</a:t>
            </a:r>
            <a:r>
              <a:rPr lang="sr-Latn-CS" i="1" baseline="-25000" dirty="0" smtClean="0"/>
              <a:t>krit</a:t>
            </a:r>
            <a:r>
              <a:rPr lang="sr-Latn-CS" i="1" dirty="0" smtClean="0"/>
              <a:t>=R</a:t>
            </a:r>
            <a:r>
              <a:rPr lang="sr-Latn-CS" i="1" baseline="-25000" dirty="0" smtClean="0"/>
              <a:t>m</a:t>
            </a:r>
            <a:r>
              <a:rPr lang="sr-Latn-CS" i="1" dirty="0" smtClean="0"/>
              <a:t>d/2</a:t>
            </a:r>
            <a:r>
              <a:rPr lang="sr-Latn-CS" i="1" dirty="0" smtClean="0">
                <a:sym typeface="Symbol"/>
              </a:rPr>
              <a:t> </a:t>
            </a:r>
          </a:p>
          <a:p>
            <a:pPr>
              <a:buNone/>
            </a:pPr>
            <a:endParaRPr lang="sr-Latn-CS" i="1" dirty="0" smtClean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	</a:t>
            </a:r>
            <a:endParaRPr lang="sr-Latn-CS" dirty="0" smtClean="0">
              <a:sym typeface="Symbol"/>
            </a:endParaRPr>
          </a:p>
          <a:p>
            <a:pPr>
              <a:buNone/>
            </a:pPr>
            <a:r>
              <a:rPr lang="sr-Latn-CS" dirty="0" smtClean="0"/>
              <a:t>	Vlakna manjeg prečnika su efikasnija u funkciji ojačanja osnove u odnosu na vlakna većeg prečnika, jer omogućavaju upotrebu kraćih vlakana (manji d =</a:t>
            </a:r>
            <a:r>
              <a:rPr lang="en-US" dirty="0" smtClean="0"/>
              <a:t>&gt; </a:t>
            </a:r>
            <a:r>
              <a:rPr lang="en-US" dirty="0" err="1" smtClean="0"/>
              <a:t>manji</a:t>
            </a:r>
            <a:r>
              <a:rPr lang="en-US" dirty="0" smtClean="0"/>
              <a:t>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krit</a:t>
            </a:r>
            <a:r>
              <a:rPr lang="sr-Latn-CS" dirty="0" smtClean="0"/>
              <a:t>).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	</a:t>
            </a:r>
          </a:p>
          <a:p>
            <a:pPr>
              <a:buNone/>
            </a:pPr>
            <a:endParaRPr lang="sr-Latn-CS" dirty="0"/>
          </a:p>
        </p:txBody>
      </p:sp>
      <p:sp>
        <p:nvSpPr>
          <p:cNvPr id="5" name="Down Arrow 4"/>
          <p:cNvSpPr/>
          <p:nvPr/>
        </p:nvSpPr>
        <p:spPr>
          <a:xfrm>
            <a:off x="4572000" y="1600200"/>
            <a:ext cx="609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6" name="Oval 5"/>
          <p:cNvSpPr/>
          <p:nvPr/>
        </p:nvSpPr>
        <p:spPr>
          <a:xfrm>
            <a:off x="4648200" y="533400"/>
            <a:ext cx="457200" cy="83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r-Latn-CS" dirty="0" smtClean="0"/>
              <a:t>Uticaj kritične dužine niti (diskontinualnih vlakana)</a:t>
            </a:r>
            <a:endParaRPr lang="sr-Latn-CS" dirty="0"/>
          </a:p>
        </p:txBody>
      </p:sp>
      <p:sp>
        <p:nvSpPr>
          <p:cNvPr id="4" name="Rectangle 3"/>
          <p:cNvSpPr/>
          <p:nvPr/>
        </p:nvSpPr>
        <p:spPr>
          <a:xfrm>
            <a:off x="2667000" y="1371600"/>
            <a:ext cx="3808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lphaLcParenR"/>
            </a:pPr>
            <a:r>
              <a:rPr lang="sr-Latn-CS" b="1" dirty="0" smtClean="0"/>
              <a:t>Diskontinualna vlakna</a:t>
            </a:r>
            <a:r>
              <a:rPr lang="en-US" b="1" dirty="0" smtClean="0"/>
              <a:t>: </a:t>
            </a:r>
            <a:r>
              <a:rPr lang="en-US" b="1" i="1" dirty="0" smtClean="0"/>
              <a:t>l</a:t>
            </a:r>
            <a:r>
              <a:rPr lang="sr-Latn-CS" b="1" i="1" dirty="0" smtClean="0"/>
              <a:t> </a:t>
            </a:r>
            <a:r>
              <a:rPr lang="en-US" b="1" i="1" dirty="0" smtClean="0"/>
              <a:t>&lt;</a:t>
            </a:r>
            <a:r>
              <a:rPr lang="sr-Latn-CS" b="1" i="1" dirty="0" smtClean="0"/>
              <a:t> </a:t>
            </a:r>
            <a:r>
              <a:rPr lang="en-US" b="1" i="1" dirty="0" smtClean="0"/>
              <a:t>15 </a:t>
            </a:r>
            <a:r>
              <a:rPr lang="en-US" b="1" i="1" dirty="0" err="1" smtClean="0"/>
              <a:t>l</a:t>
            </a:r>
            <a:r>
              <a:rPr lang="en-US" b="1" i="1" baseline="-25000" dirty="0" err="1" smtClean="0"/>
              <a:t>krit</a:t>
            </a:r>
            <a:r>
              <a:rPr lang="sr-Latn-CS" b="1" i="1" baseline="-25000" dirty="0" smtClean="0"/>
              <a:t> </a:t>
            </a:r>
          </a:p>
          <a:p>
            <a:pPr marL="514350" indent="-514350">
              <a:buAutoNum type="alphaLcParenR"/>
            </a:pPr>
            <a:r>
              <a:rPr lang="en-US" b="1" dirty="0" err="1" smtClean="0"/>
              <a:t>Niti</a:t>
            </a:r>
            <a:r>
              <a:rPr lang="sr-Latn-CS" b="1" dirty="0" smtClean="0"/>
              <a:t>:                                 </a:t>
            </a:r>
            <a:r>
              <a:rPr lang="en-US" b="1" dirty="0" smtClean="0"/>
              <a:t> </a:t>
            </a:r>
            <a:r>
              <a:rPr lang="sr-Latn-CS" b="1" dirty="0" smtClean="0"/>
              <a:t> </a:t>
            </a:r>
            <a:r>
              <a:rPr lang="en-US" b="1" i="1" dirty="0" smtClean="0"/>
              <a:t>l</a:t>
            </a:r>
            <a:r>
              <a:rPr lang="sr-Latn-CS" b="1" i="1" dirty="0" smtClean="0"/>
              <a:t> </a:t>
            </a:r>
            <a:r>
              <a:rPr lang="en-US" b="1" i="1" dirty="0" smtClean="0"/>
              <a:t>&gt; 15 </a:t>
            </a:r>
            <a:r>
              <a:rPr lang="en-US" b="1" i="1" dirty="0" err="1" smtClean="0"/>
              <a:t>l</a:t>
            </a:r>
            <a:r>
              <a:rPr lang="en-US" b="1" i="1" baseline="-25000" dirty="0" err="1" smtClean="0"/>
              <a:t>krit</a:t>
            </a:r>
            <a:endParaRPr lang="sr-Latn-CS" b="1" i="1" baseline="-25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600" y="1981200"/>
            <a:ext cx="8686800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Kod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kompo</a:t>
            </a:r>
            <a:r>
              <a:rPr lang="sr-Latn-CS" sz="2000" b="1" dirty="0" smtClean="0"/>
              <a:t>z</a:t>
            </a:r>
            <a:r>
              <a:rPr lang="en-US" sz="2000" b="1" dirty="0" err="1" smtClean="0"/>
              <a:t>itnih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materijala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usmerenim</a:t>
            </a:r>
            <a:r>
              <a:rPr lang="en-US" sz="2000" b="1" dirty="0" smtClean="0"/>
              <a:t> </a:t>
            </a:r>
            <a:r>
              <a:rPr lang="sr-Latn-CS" sz="2000" b="1" dirty="0" smtClean="0"/>
              <a:t>nitima/ diskontinualnim  vlaknima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primenjuju</a:t>
            </a:r>
            <a:r>
              <a:rPr lang="en-US" sz="2000" b="1" dirty="0" smtClean="0"/>
              <a:t> se </a:t>
            </a:r>
            <a:r>
              <a:rPr lang="en-US" sz="2000" b="1" dirty="0" err="1" smtClean="0"/>
              <a:t>slede</a:t>
            </a:r>
            <a:r>
              <a:rPr lang="sr-Latn-CS" sz="2000" b="1" dirty="0" smtClean="0"/>
              <a:t>ć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sr-Latn-CS" sz="2000" b="1" dirty="0" smtClean="0"/>
              <a:t>z</a:t>
            </a:r>
            <a:r>
              <a:rPr lang="en-US" sz="2000" b="1" dirty="0" err="1" smtClean="0"/>
              <a:t>ra</a:t>
            </a:r>
            <a:r>
              <a:rPr lang="sr-Latn-CS" sz="2000" b="1" dirty="0" smtClean="0"/>
              <a:t>z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, u </a:t>
            </a:r>
            <a:r>
              <a:rPr lang="sr-Latn-CS" sz="2000" b="1" dirty="0" err="1" smtClean="0"/>
              <a:t>z</a:t>
            </a:r>
            <a:r>
              <a:rPr lang="en-US" sz="2000" b="1" dirty="0" err="1" smtClean="0"/>
              <a:t>avisnosti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od</a:t>
            </a:r>
            <a:r>
              <a:rPr lang="en-US" sz="2000" b="1" dirty="0" smtClean="0"/>
              <a:t> du</a:t>
            </a:r>
            <a:r>
              <a:rPr lang="sr-Latn-CS" sz="2000" b="1" dirty="0" smtClean="0"/>
              <a:t>ž</a:t>
            </a:r>
            <a:r>
              <a:rPr lang="en-US" sz="2000" b="1" dirty="0" err="1" smtClean="0"/>
              <a:t>ine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oja</a:t>
            </a:r>
            <a:r>
              <a:rPr lang="sr-Latn-CS" sz="2000" b="1" dirty="0" smtClean="0"/>
              <a:t>č</a:t>
            </a:r>
            <a:r>
              <a:rPr lang="en-US" sz="2000" b="1" dirty="0" err="1" smtClean="0"/>
              <a:t>avaju</a:t>
            </a:r>
            <a:r>
              <a:rPr lang="sr-Latn-CS" sz="2000" b="1" dirty="0" smtClean="0"/>
              <a:t>ć</a:t>
            </a:r>
            <a:r>
              <a:rPr lang="en-US" sz="2000" b="1" dirty="0" err="1" smtClean="0"/>
              <a:t>ih</a:t>
            </a:r>
            <a:r>
              <a:rPr lang="en-US" sz="2000" b="1" dirty="0" smtClean="0"/>
              <a:t> </a:t>
            </a:r>
            <a:r>
              <a:rPr lang="sr-Latn-CS" sz="2000" b="1" dirty="0" smtClean="0"/>
              <a:t>niti/</a:t>
            </a:r>
            <a:r>
              <a:rPr lang="en-US" sz="2000" b="1" dirty="0" err="1" smtClean="0"/>
              <a:t>vlakana</a:t>
            </a:r>
            <a:r>
              <a:rPr lang="sr-Latn-CS" sz="2000" b="1" dirty="0" smtClean="0"/>
              <a:t>:</a:t>
            </a:r>
            <a:endParaRPr lang="en-US" sz="2000" b="1" dirty="0" smtClean="0"/>
          </a:p>
          <a:p>
            <a:pPr marL="342900" indent="-342900"/>
            <a:endParaRPr lang="en-US" sz="2000" b="1" dirty="0" smtClean="0"/>
          </a:p>
          <a:p>
            <a:pPr marL="342900" indent="-342900">
              <a:buAutoNum type="arabicParenR"/>
            </a:pPr>
            <a:r>
              <a:rPr lang="sr-Latn-CS" sz="2000" b="1" dirty="0" smtClean="0"/>
              <a:t>Za l</a:t>
            </a:r>
            <a:r>
              <a:rPr lang="en-US" sz="2000" b="1" dirty="0" smtClean="0"/>
              <a:t>&gt;</a:t>
            </a:r>
            <a:r>
              <a:rPr lang="en-US" sz="2000" b="1" dirty="0" err="1" smtClean="0"/>
              <a:t>l</a:t>
            </a:r>
            <a:r>
              <a:rPr lang="en-US" sz="2000" b="1" baseline="-25000" dirty="0" err="1" smtClean="0"/>
              <a:t>krit</a:t>
            </a:r>
            <a:r>
              <a:rPr lang="en-US" sz="2000" b="1" baseline="-25000" dirty="0" smtClean="0"/>
              <a:t> </a:t>
            </a:r>
            <a:r>
              <a:rPr lang="en-US" sz="2000" b="1" dirty="0" smtClean="0"/>
              <a:t>: </a:t>
            </a:r>
            <a:r>
              <a:rPr lang="sr-Latn-CS" sz="2000" b="1" dirty="0" smtClean="0"/>
              <a:t> </a:t>
            </a:r>
            <a:r>
              <a:rPr lang="sr-Latn-CS" sz="2000" b="1" dirty="0" smtClean="0">
                <a:sym typeface="Symbol"/>
              </a:rPr>
              <a:t></a:t>
            </a:r>
            <a:r>
              <a:rPr lang="sr-Latn-CS" sz="2000" b="1" baseline="-25000" dirty="0" smtClean="0">
                <a:sym typeface="Symbol"/>
              </a:rPr>
              <a:t>k</a:t>
            </a:r>
            <a:r>
              <a:rPr lang="sr-Latn-CS" sz="2000" b="1" dirty="0" smtClean="0">
                <a:sym typeface="Symbol"/>
              </a:rPr>
              <a:t>=R</a:t>
            </a:r>
            <a:r>
              <a:rPr lang="sr-Latn-CS" sz="2000" b="1" baseline="-25000" dirty="0" smtClean="0">
                <a:sym typeface="Symbol"/>
              </a:rPr>
              <a:t>mv</a:t>
            </a:r>
            <a:r>
              <a:rPr lang="sr-Latn-CS" sz="2000" b="1" dirty="0" smtClean="0">
                <a:sym typeface="Symbol"/>
              </a:rPr>
              <a:t> f</a:t>
            </a:r>
            <a:r>
              <a:rPr lang="sr-Latn-CS" sz="2000" b="1" baseline="-25000" dirty="0" smtClean="0">
                <a:sym typeface="Symbol"/>
              </a:rPr>
              <a:t>v</a:t>
            </a:r>
            <a:r>
              <a:rPr lang="sr-Latn-CS" sz="2000" b="1" dirty="0" smtClean="0">
                <a:sym typeface="Symbol"/>
              </a:rPr>
              <a:t>(1-l</a:t>
            </a:r>
            <a:r>
              <a:rPr lang="sr-Latn-CS" sz="2000" b="1" baseline="-25000" dirty="0" smtClean="0">
                <a:sym typeface="Symbol"/>
              </a:rPr>
              <a:t>krit</a:t>
            </a:r>
            <a:r>
              <a:rPr lang="sr-Latn-CS" sz="2000" b="1" dirty="0" smtClean="0">
                <a:sym typeface="Symbol"/>
              </a:rPr>
              <a:t>/2l)+</a:t>
            </a:r>
            <a:r>
              <a:rPr lang="el-GR" sz="2000" b="1" dirty="0" smtClean="0">
                <a:sym typeface="Symbol"/>
              </a:rPr>
              <a:t>σ</a:t>
            </a:r>
            <a:r>
              <a:rPr lang="sr-Latn-CS" sz="2000" b="1" baseline="-25000" dirty="0" smtClean="0">
                <a:sym typeface="Symbol"/>
              </a:rPr>
              <a:t>o</a:t>
            </a:r>
            <a:r>
              <a:rPr lang="sr-Latn-CS" sz="2000" b="1" dirty="0" smtClean="0">
                <a:sym typeface="Symbol"/>
              </a:rPr>
              <a:t>’f</a:t>
            </a:r>
            <a:r>
              <a:rPr lang="sr-Latn-CS" sz="2000" b="1" baseline="-25000" dirty="0" smtClean="0">
                <a:sym typeface="Symbol"/>
              </a:rPr>
              <a:t>o</a:t>
            </a:r>
            <a:endParaRPr lang="sr-Latn-CS" sz="2000" b="1" dirty="0" smtClean="0"/>
          </a:p>
          <a:p>
            <a:pPr marL="342900" indent="-342900">
              <a:buAutoNum type="arabicParenR"/>
            </a:pPr>
            <a:endParaRPr lang="en-US" sz="2000" b="1" dirty="0" smtClean="0"/>
          </a:p>
          <a:p>
            <a:pPr marL="342900" indent="-342900">
              <a:buFontTx/>
              <a:buAutoNum type="arabicParenR"/>
            </a:pPr>
            <a:r>
              <a:rPr lang="sr-Latn-CS" sz="2000" b="1" dirty="0" smtClean="0"/>
              <a:t>Za l</a:t>
            </a:r>
            <a:r>
              <a:rPr lang="en-US" sz="2000" b="1" dirty="0" smtClean="0"/>
              <a:t>&lt;</a:t>
            </a:r>
            <a:r>
              <a:rPr lang="en-US" sz="2000" b="1" dirty="0" err="1" smtClean="0"/>
              <a:t>l</a:t>
            </a:r>
            <a:r>
              <a:rPr lang="en-US" sz="2000" b="1" baseline="-25000" dirty="0" err="1" smtClean="0"/>
              <a:t>krit</a:t>
            </a:r>
            <a:r>
              <a:rPr lang="en-US" sz="2000" b="1" baseline="-25000" dirty="0" smtClean="0"/>
              <a:t> </a:t>
            </a:r>
            <a:r>
              <a:rPr lang="en-US" sz="2000" b="1" dirty="0" smtClean="0"/>
              <a:t>:</a:t>
            </a:r>
            <a:r>
              <a:rPr lang="sr-Latn-CS" sz="2000" b="1" dirty="0" smtClean="0">
                <a:sym typeface="Symbol"/>
              </a:rPr>
              <a:t>  </a:t>
            </a:r>
            <a:r>
              <a:rPr lang="sr-Latn-CS" sz="2000" b="1" baseline="-25000" dirty="0" smtClean="0">
                <a:sym typeface="Symbol"/>
              </a:rPr>
              <a:t>k</a:t>
            </a:r>
            <a:r>
              <a:rPr lang="sr-Latn-CS" sz="2000" b="1" dirty="0" smtClean="0">
                <a:sym typeface="Symbol"/>
              </a:rPr>
              <a:t>=lf</a:t>
            </a:r>
            <a:r>
              <a:rPr lang="sr-Latn-CS" sz="2000" b="1" baseline="-25000" dirty="0" smtClean="0">
                <a:sym typeface="Symbol"/>
              </a:rPr>
              <a:t>v</a:t>
            </a:r>
            <a:r>
              <a:rPr lang="sr-Latn-CS" sz="2000" b="1" dirty="0" smtClean="0">
                <a:sym typeface="Symbol"/>
              </a:rPr>
              <a:t>/d+</a:t>
            </a:r>
            <a:r>
              <a:rPr lang="el-GR" sz="2000" b="1" dirty="0" smtClean="0">
                <a:sym typeface="Symbol"/>
              </a:rPr>
              <a:t>σ</a:t>
            </a:r>
            <a:r>
              <a:rPr lang="sr-Latn-CS" sz="2000" b="1" baseline="-25000" dirty="0" smtClean="0">
                <a:sym typeface="Symbol"/>
              </a:rPr>
              <a:t>o</a:t>
            </a:r>
            <a:r>
              <a:rPr lang="sr-Latn-CS" sz="2000" b="1" dirty="0" smtClean="0">
                <a:sym typeface="Symbol"/>
              </a:rPr>
              <a:t>’f</a:t>
            </a:r>
            <a:r>
              <a:rPr lang="sr-Latn-CS" sz="2000" b="1" baseline="-25000" dirty="0" smtClean="0">
                <a:sym typeface="Symbol"/>
              </a:rPr>
              <a:t>o</a:t>
            </a:r>
          </a:p>
          <a:p>
            <a:pPr marL="342900" indent="-342900"/>
            <a:endParaRPr lang="sr-Latn-CS" sz="2000" b="1" baseline="-25000" dirty="0" smtClean="0">
              <a:sym typeface="Symbol"/>
            </a:endParaRPr>
          </a:p>
          <a:p>
            <a:pPr marL="342900" indent="-342900"/>
            <a:r>
              <a:rPr lang="sr-Latn-CS" sz="2000" b="1" dirty="0" smtClean="0">
                <a:sym typeface="Symbol"/>
              </a:rPr>
              <a:t>Gde je: 	</a:t>
            </a:r>
            <a:r>
              <a:rPr lang="sr-Latn-CS" sz="2000" b="1" baseline="-25000" dirty="0" smtClean="0">
                <a:sym typeface="Symbol"/>
              </a:rPr>
              <a:t>k</a:t>
            </a:r>
            <a:r>
              <a:rPr lang="sr-Latn-CS" sz="2000" b="1" dirty="0" smtClean="0">
                <a:sym typeface="Symbol"/>
              </a:rPr>
              <a:t> – zatezna čvrstoća kompozitnog materijala</a:t>
            </a:r>
          </a:p>
          <a:p>
            <a:pPr marL="342900" indent="-342900"/>
            <a:r>
              <a:rPr lang="sr-Latn-CS" sz="2000" b="1" dirty="0" smtClean="0">
                <a:sym typeface="Symbol"/>
              </a:rPr>
              <a:t>		R</a:t>
            </a:r>
            <a:r>
              <a:rPr lang="sr-Latn-CS" sz="2000" b="1" baseline="-25000" dirty="0" smtClean="0">
                <a:sym typeface="Symbol"/>
              </a:rPr>
              <a:t>mv </a:t>
            </a:r>
            <a:r>
              <a:rPr lang="sr-Latn-CS" sz="2000" b="1" dirty="0" smtClean="0">
                <a:sym typeface="Symbol"/>
              </a:rPr>
              <a:t>– zatezna čvrstoća vlakana</a:t>
            </a:r>
          </a:p>
          <a:p>
            <a:pPr marL="342900" indent="-342900"/>
            <a:r>
              <a:rPr lang="sr-Latn-CS" sz="2000" b="1" dirty="0" smtClean="0">
                <a:sym typeface="Symbol"/>
              </a:rPr>
              <a:t>		f</a:t>
            </a:r>
            <a:r>
              <a:rPr lang="sr-Latn-CS" sz="2000" b="1" baseline="-25000" dirty="0" smtClean="0">
                <a:sym typeface="Symbol"/>
              </a:rPr>
              <a:t>v</a:t>
            </a:r>
            <a:r>
              <a:rPr lang="sr-Latn-CS" sz="2000" b="1" dirty="0" smtClean="0">
                <a:sym typeface="Symbol"/>
              </a:rPr>
              <a:t> – udeo vlakana</a:t>
            </a:r>
          </a:p>
          <a:p>
            <a:pPr marL="342900" indent="-342900"/>
            <a:r>
              <a:rPr lang="sr-Latn-CS" sz="2000" b="1" dirty="0" smtClean="0">
                <a:sym typeface="Symbol"/>
              </a:rPr>
              <a:t>		l</a:t>
            </a:r>
            <a:r>
              <a:rPr lang="sr-Latn-CS" sz="2000" b="1" baseline="-25000" dirty="0" smtClean="0">
                <a:sym typeface="Symbol"/>
              </a:rPr>
              <a:t>krit</a:t>
            </a:r>
            <a:r>
              <a:rPr lang="sr-Latn-CS" sz="2000" b="1" dirty="0" smtClean="0">
                <a:sym typeface="Symbol"/>
              </a:rPr>
              <a:t> – kritična dužina vlakana</a:t>
            </a:r>
          </a:p>
          <a:p>
            <a:pPr marL="342900" indent="-342900"/>
            <a:r>
              <a:rPr lang="sr-Latn-CS" sz="2000" b="1" dirty="0" smtClean="0">
                <a:sym typeface="Symbol"/>
              </a:rPr>
              <a:t>		l – dužina vlakana</a:t>
            </a:r>
          </a:p>
          <a:p>
            <a:pPr marL="342900" indent="-342900"/>
            <a:r>
              <a:rPr lang="sr-Latn-CS" sz="2000" b="1" dirty="0" smtClean="0"/>
              <a:t>		</a:t>
            </a:r>
            <a:r>
              <a:rPr lang="el-GR" sz="2000" b="1" dirty="0" smtClean="0">
                <a:sym typeface="Symbol"/>
              </a:rPr>
              <a:t> σ</a:t>
            </a:r>
            <a:r>
              <a:rPr lang="sr-Latn-CS" sz="2000" b="1" baseline="-25000" dirty="0" smtClean="0">
                <a:sym typeface="Symbol"/>
              </a:rPr>
              <a:t>o</a:t>
            </a:r>
            <a:r>
              <a:rPr lang="sr-Latn-CS" sz="2000" b="1" dirty="0" smtClean="0">
                <a:sym typeface="Symbol"/>
              </a:rPr>
              <a:t>’ – napon u osnovi pri lomu kompozitnog materijala</a:t>
            </a:r>
          </a:p>
          <a:p>
            <a:pPr marL="342900" indent="-342900"/>
            <a:r>
              <a:rPr lang="sr-Latn-CS" sz="2000" b="1" dirty="0" smtClean="0">
                <a:sym typeface="Symbol"/>
              </a:rPr>
              <a:t>		 - smicajni napon (athezija,napon veze) između osnove i vlakana</a:t>
            </a:r>
          </a:p>
          <a:p>
            <a:pPr marL="342900" indent="-342900"/>
            <a:r>
              <a:rPr lang="sr-Latn-CS" sz="2000" b="1" dirty="0" smtClean="0">
                <a:sym typeface="Symbol"/>
              </a:rPr>
              <a:t>		d – prečnik vlakana</a:t>
            </a:r>
          </a:p>
          <a:p>
            <a:pPr marL="342900" indent="-342900"/>
            <a:endParaRPr lang="en-US" sz="2000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Latn-CS" b="1" dirty="0" smtClean="0"/>
              <a:t>Dobijanje niti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525963"/>
          </a:xfrm>
        </p:spPr>
        <p:txBody>
          <a:bodyPr>
            <a:normAutofit/>
          </a:bodyPr>
          <a:lstStyle/>
          <a:p>
            <a:r>
              <a:rPr lang="sr-Latn-CS" sz="2800" dirty="0" smtClean="0"/>
              <a:t>Danas dominantan proces je sinteza iz otpadnog poljoprivrednog materijala koji sadrži SiO</a:t>
            </a:r>
            <a:r>
              <a:rPr lang="sr-Latn-CS" sz="2800" baseline="-25000" dirty="0" smtClean="0"/>
              <a:t>2</a:t>
            </a:r>
            <a:r>
              <a:rPr lang="sr-Latn-CS" sz="2800" dirty="0" smtClean="0"/>
              <a:t> i C: ljuske pirinča, pasulja, lišće šećerne trske i dr.</a:t>
            </a:r>
          </a:p>
          <a:p>
            <a:r>
              <a:rPr lang="sr-Latn-CS" sz="2800" dirty="0" smtClean="0"/>
              <a:t>Poljoprivredni materijal se zagreva na 1000-1500 </a:t>
            </a:r>
            <a:r>
              <a:rPr lang="sr-Latn-CS" sz="2800" baseline="30000" dirty="0" smtClean="0"/>
              <a:t>o</a:t>
            </a:r>
            <a:r>
              <a:rPr lang="sr-Latn-CS" sz="2800" dirty="0" smtClean="0"/>
              <a:t>C u inertnom gasu (N, Ar), nakon čega se pirolizom </a:t>
            </a:r>
            <a:r>
              <a:rPr lang="en-US" sz="2800" dirty="0" err="1" smtClean="0"/>
              <a:t>vrši</a:t>
            </a:r>
            <a:r>
              <a:rPr lang="sr-Latn-CS" sz="2800" dirty="0" smtClean="0"/>
              <a:t> </a:t>
            </a:r>
            <a:r>
              <a:rPr lang="sr-Latn-CS" sz="2800" dirty="0" smtClean="0"/>
              <a:t>redukcija SiO</a:t>
            </a:r>
            <a:r>
              <a:rPr lang="sr-Latn-CS" sz="2800" baseline="-25000" dirty="0" smtClean="0"/>
              <a:t>2</a:t>
            </a:r>
            <a:r>
              <a:rPr lang="sr-Latn-CS" sz="2800" dirty="0" smtClean="0"/>
              <a:t>:</a:t>
            </a:r>
            <a:endParaRPr lang="en-US" sz="2800" dirty="0" smtClean="0"/>
          </a:p>
          <a:p>
            <a:endParaRPr lang="sr-Latn-CS" sz="1050" dirty="0" smtClean="0"/>
          </a:p>
          <a:p>
            <a:pPr algn="ctr">
              <a:buNone/>
            </a:pPr>
            <a:r>
              <a:rPr lang="sr-Latn-CS" sz="2800" dirty="0" smtClean="0"/>
              <a:t>SiO</a:t>
            </a:r>
            <a:r>
              <a:rPr lang="sr-Latn-CS" sz="2800" baseline="-25000" dirty="0" smtClean="0"/>
              <a:t>2</a:t>
            </a:r>
            <a:r>
              <a:rPr lang="sr-Latn-CS" sz="2800" dirty="0" smtClean="0"/>
              <a:t>+3C </a:t>
            </a:r>
            <a:r>
              <a:rPr lang="en-US" sz="2800" dirty="0" smtClean="0"/>
              <a:t> -&gt;  </a:t>
            </a:r>
            <a:r>
              <a:rPr lang="en-US" sz="2800" dirty="0" err="1" smtClean="0"/>
              <a:t>SiC</a:t>
            </a:r>
            <a:r>
              <a:rPr lang="en-US" sz="2800" dirty="0" smtClean="0"/>
              <a:t> + 2CO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7500" t="40000" r="13125" b="31000"/>
          <a:stretch>
            <a:fillRect/>
          </a:stretch>
        </p:blipFill>
        <p:spPr bwMode="auto">
          <a:xfrm>
            <a:off x="457200" y="4572000"/>
            <a:ext cx="8458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648200" y="38862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b="1" dirty="0" smtClean="0"/>
              <a:t>Dobijanje kompozitnih materijala sa metalnom osnovom ojačanih nitima</a:t>
            </a:r>
            <a:endParaRPr lang="sr-Latn-C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4678362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sr-Latn-CS" dirty="0" smtClean="0"/>
              <a:t>Livenjem</a:t>
            </a:r>
          </a:p>
          <a:p>
            <a:pPr marL="514350" indent="-514350" eaLnBrk="1" hangingPunct="1">
              <a:buFont typeface="Arial" charset="0"/>
              <a:buNone/>
            </a:pPr>
            <a:endParaRPr lang="sr-Latn-CS" dirty="0" smtClean="0"/>
          </a:p>
          <a:p>
            <a:pPr marL="514350" indent="-514350" eaLnBrk="1" hangingPunct="1">
              <a:buFont typeface="Arial" charset="0"/>
              <a:buAutoNum type="arabicPeriod" startAt="2"/>
            </a:pPr>
            <a:r>
              <a:rPr lang="sr-Latn-CS" dirty="0" smtClean="0"/>
              <a:t>Metalurgijom praha (sinterovanjem)</a:t>
            </a:r>
          </a:p>
          <a:p>
            <a:pPr marL="514350" indent="-514350" eaLnBrk="1" hangingPunct="1">
              <a:buFont typeface="Arial" charset="0"/>
              <a:buNone/>
            </a:pPr>
            <a:endParaRPr lang="sr-Latn-CS" dirty="0" smtClean="0"/>
          </a:p>
          <a:p>
            <a:pPr marL="514350" indent="-514350" eaLnBrk="1" hangingPunct="1">
              <a:buFont typeface="Arial" charset="0"/>
              <a:buAutoNum type="arabicPeriod" startAt="2"/>
            </a:pPr>
            <a:endParaRPr lang="sr-Latn-CS" dirty="0" smtClean="0"/>
          </a:p>
          <a:p>
            <a:pPr marL="514350" indent="-514350" eaLnBrk="1" hangingPunct="1">
              <a:buFont typeface="Arial" charset="0"/>
              <a:buNone/>
            </a:pPr>
            <a:endParaRPr lang="sr-Latn-CS" dirty="0" smtClean="0"/>
          </a:p>
          <a:p>
            <a:pPr marL="514350" indent="-514350" eaLnBrk="1" hangingPunct="1">
              <a:buFont typeface="Arial" charset="0"/>
              <a:buNone/>
            </a:pPr>
            <a:endParaRPr lang="sr-Latn-C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b="1" smtClean="0"/>
              <a:t>Livenje kompozitnih materijala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667000"/>
            <a:ext cx="822960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3200" b="1" dirty="0">
                <a:latin typeface="+mn-lt"/>
              </a:rPr>
              <a:t>Livenje sa umešavanjem </a:t>
            </a:r>
            <a:r>
              <a:rPr lang="sr-Latn-CS" sz="3200" b="1" dirty="0" smtClean="0">
                <a:latin typeface="+mn-lt"/>
              </a:rPr>
              <a:t>niti</a:t>
            </a:r>
            <a:endParaRPr lang="sr-Latn-CS" sz="3200" b="1" dirty="0"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200" b="1" dirty="0">
                <a:latin typeface="+mn-lt"/>
              </a:rPr>
              <a:t>			</a:t>
            </a:r>
            <a:endParaRPr lang="sr-Latn-CS" sz="3200" b="1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sz="32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3200" b="1" dirty="0">
                <a:latin typeface="+mn-lt"/>
              </a:rPr>
              <a:t>Livenje pod pritiskom:	1. gasno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200" b="1" dirty="0">
                <a:latin typeface="+mn-lt"/>
              </a:rPr>
              <a:t>					2. direktno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200" b="1" dirty="0">
                <a:latin typeface="+mn-lt"/>
              </a:rPr>
              <a:t>					3. indirektno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1086</Words>
  <Application>Microsoft Office PowerPoint</Application>
  <PresentationFormat>On-screen Show (4:3)</PresentationFormat>
  <Paragraphs>303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Kompozitni materijali ojačani nitima</vt:lpstr>
      <vt:lpstr>Podela kompozitnih materijala</vt:lpstr>
      <vt:lpstr>Niti</vt:lpstr>
      <vt:lpstr>Specifičnosti ojačavanja</vt:lpstr>
      <vt:lpstr>Slide 5</vt:lpstr>
      <vt:lpstr>Uticaj kritične dužine niti (diskontinualnih vlakana)</vt:lpstr>
      <vt:lpstr>Dobijanje niti</vt:lpstr>
      <vt:lpstr>Dobijanje kompozitnih materijala sa metalnom osnovom ojačanih nitima</vt:lpstr>
      <vt:lpstr>Livenje kompozitnih materijala</vt:lpstr>
      <vt:lpstr>Livenje kompozitnih materijala</vt:lpstr>
      <vt:lpstr>Slide 11</vt:lpstr>
      <vt:lpstr>Slide 12</vt:lpstr>
      <vt:lpstr>Slide 13</vt:lpstr>
      <vt:lpstr>Slide 14</vt:lpstr>
      <vt:lpstr>Sinterovanje</vt:lpstr>
      <vt:lpstr>Slide 16</vt:lpstr>
      <vt:lpstr>Slide 17</vt:lpstr>
      <vt:lpstr>Slide 18</vt:lpstr>
      <vt:lpstr>Usmeravanje niti tokom procesa proizvodnje kompozitnog materijala</vt:lpstr>
      <vt:lpstr>Dobijanje kompozitnih materijala sa keramičkom osnovom ojačanih nitima</vt:lpstr>
      <vt:lpstr>Parna infiltracija</vt:lpstr>
      <vt:lpstr>Infiltracija tečne faze</vt:lpstr>
      <vt:lpstr>Primena kompozitnih materijala ojačanih nitima</vt:lpstr>
      <vt:lpstr>Kompozitni materijali sa metalnom osnovom ojačani nitima Al2O3 ili SiC</vt:lpstr>
      <vt:lpstr>Slide 25</vt:lpstr>
      <vt:lpstr>Slide 26</vt:lpstr>
      <vt:lpstr>Slide 27</vt:lpstr>
      <vt:lpstr>Slide 28</vt:lpstr>
    </vt:vector>
  </TitlesOfParts>
  <Company>Corona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sebastijan</cp:lastModifiedBy>
  <cp:revision>82</cp:revision>
  <dcterms:created xsi:type="dcterms:W3CDTF">2011-04-30T20:02:31Z</dcterms:created>
  <dcterms:modified xsi:type="dcterms:W3CDTF">2013-05-27T11:12:43Z</dcterms:modified>
</cp:coreProperties>
</file>